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9" r:id="rId3"/>
    <p:sldId id="274" r:id="rId4"/>
    <p:sldId id="290" r:id="rId5"/>
    <p:sldId id="291" r:id="rId6"/>
    <p:sldId id="293" r:id="rId7"/>
    <p:sldId id="301" r:id="rId8"/>
    <p:sldId id="294" r:id="rId9"/>
    <p:sldId id="262" r:id="rId10"/>
    <p:sldId id="261" r:id="rId11"/>
    <p:sldId id="268" r:id="rId12"/>
    <p:sldId id="269" r:id="rId13"/>
    <p:sldId id="295" r:id="rId14"/>
    <p:sldId id="264" r:id="rId15"/>
    <p:sldId id="270" r:id="rId16"/>
    <p:sldId id="271" r:id="rId17"/>
    <p:sldId id="272" r:id="rId18"/>
    <p:sldId id="296" r:id="rId19"/>
    <p:sldId id="298" r:id="rId20"/>
    <p:sldId id="273" r:id="rId21"/>
    <p:sldId id="267" r:id="rId22"/>
    <p:sldId id="28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74" autoAdjust="0"/>
    <p:restoredTop sz="94660"/>
  </p:normalViewPr>
  <p:slideViewPr>
    <p:cSldViewPr snapToGrid="0">
      <p:cViewPr varScale="1">
        <p:scale>
          <a:sx n="47" d="100"/>
          <a:sy n="47" d="100"/>
        </p:scale>
        <p:origin x="28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F3758-F882-4497-86ED-2AA88FE726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84C5442-BB22-4629-815D-89A63D2429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359F2DD-F93D-45C9-BAD6-2138EE75810D}"/>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5" name="Footer Placeholder 4">
            <a:extLst>
              <a:ext uri="{FF2B5EF4-FFF2-40B4-BE49-F238E27FC236}">
                <a16:creationId xmlns:a16="http://schemas.microsoft.com/office/drawing/2014/main" id="{845BCE70-A983-4A31-8E42-C0FDF7D9CE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A5EA11-A1DB-4A17-8B59-7826021E6CE1}"/>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4150348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D210-8BBB-4D5F-8CEE-04835AAA9F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6E1E28-1C51-4A6F-91ED-CC2095CD2B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DEC658-35EB-4AF0-9A8B-D9FE2F621B81}"/>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5" name="Footer Placeholder 4">
            <a:extLst>
              <a:ext uri="{FF2B5EF4-FFF2-40B4-BE49-F238E27FC236}">
                <a16:creationId xmlns:a16="http://schemas.microsoft.com/office/drawing/2014/main" id="{D57FEE5D-5B1B-438A-BF92-EE64D18AB4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E3DF5-E27F-4B10-8817-F06E51ACDA05}"/>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3375226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27ABCC-9160-4400-BFFF-C91298CF94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6F0A88-5FBE-44CA-98A1-F6087B9464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A391E-243C-499F-BE70-313D3D4BAEA2}"/>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5" name="Footer Placeholder 4">
            <a:extLst>
              <a:ext uri="{FF2B5EF4-FFF2-40B4-BE49-F238E27FC236}">
                <a16:creationId xmlns:a16="http://schemas.microsoft.com/office/drawing/2014/main" id="{F31C96F1-6F1E-4F29-88E1-7F6BC6BC4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44CEB0-ED1E-4E57-A853-B75737C90B25}"/>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1007473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B2D2F-B39D-4094-8683-0FC27DC48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5FD3E2-748E-4EDC-A97E-B14703C4F2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A955D2-B351-40C5-9DA8-D482BA542033}"/>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5" name="Footer Placeholder 4">
            <a:extLst>
              <a:ext uri="{FF2B5EF4-FFF2-40B4-BE49-F238E27FC236}">
                <a16:creationId xmlns:a16="http://schemas.microsoft.com/office/drawing/2014/main" id="{7EE992DF-5341-4E06-9AC8-7C10ABFFF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4F4B52-9A0E-434A-A35A-C27CCB893DCE}"/>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1480161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FF86E-23AA-45A3-B690-BDE0772E4B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07B5BF-DFD1-40FF-9367-932D770DF1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09EF19-B220-42FD-9DB6-5E854DBCE8AB}"/>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5" name="Footer Placeholder 4">
            <a:extLst>
              <a:ext uri="{FF2B5EF4-FFF2-40B4-BE49-F238E27FC236}">
                <a16:creationId xmlns:a16="http://schemas.microsoft.com/office/drawing/2014/main" id="{56A32EC5-2457-49D0-8FE0-20E6DBDED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E130B1-3F6B-4BAD-A84F-560A52337435}"/>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2012464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33A2-AF8B-4BAD-A41D-656469D1824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F731CC-4A12-45B8-88CE-DCF259B8CB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B36824-E558-4C2A-9742-C9AC286CC0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6488F0-69EC-4220-9D7B-B669899BF124}"/>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6" name="Footer Placeholder 5">
            <a:extLst>
              <a:ext uri="{FF2B5EF4-FFF2-40B4-BE49-F238E27FC236}">
                <a16:creationId xmlns:a16="http://schemas.microsoft.com/office/drawing/2014/main" id="{5B6AEE66-FCAB-4ADA-BE82-5817BE9962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32B33E-4127-46E0-8D48-48F74279EA6B}"/>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3464701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B788A-094C-4021-BA66-DA9EBAD10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06F19A-EC1E-44A3-9B38-95965E9EF0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850CEB-D91B-4F96-98F6-689512BF20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0B4EC5-D928-450E-A9CB-3E86E7FBE8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A1761F-921B-4022-85E1-D907A3EB048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6F133B0-EB8D-4CDA-B892-4681D6B655BA}"/>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8" name="Footer Placeholder 7">
            <a:extLst>
              <a:ext uri="{FF2B5EF4-FFF2-40B4-BE49-F238E27FC236}">
                <a16:creationId xmlns:a16="http://schemas.microsoft.com/office/drawing/2014/main" id="{E5C6946B-958A-4D44-AA76-4090F9442F5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B8E87E-8422-4137-AC71-39ABC2592D2C}"/>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398320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2849D-A59D-4ECF-BCE1-E4050537FA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EDECEE-9E58-46F4-BD29-3C931500577F}"/>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4" name="Footer Placeholder 3">
            <a:extLst>
              <a:ext uri="{FF2B5EF4-FFF2-40B4-BE49-F238E27FC236}">
                <a16:creationId xmlns:a16="http://schemas.microsoft.com/office/drawing/2014/main" id="{56B3A744-20D8-4B42-BBC8-9AF3AA4FB2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98B2EA-90D9-47DE-BB1F-7FA1E3E7FB10}"/>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210779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983296-E692-44CD-8182-F7EB2C0D69DC}"/>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3" name="Footer Placeholder 2">
            <a:extLst>
              <a:ext uri="{FF2B5EF4-FFF2-40B4-BE49-F238E27FC236}">
                <a16:creationId xmlns:a16="http://schemas.microsoft.com/office/drawing/2014/main" id="{28AC9F76-582A-4DC1-9636-670C7697F8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1A77F0-E96A-4513-AA27-573CDA214B26}"/>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15298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CA33F-D8AE-4550-A983-AADB5E51BC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E93A87-8896-48DE-A1FA-B3480A26AB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C09521-0212-4EFB-B4D1-759E1D7880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6B7D5A-3260-4F47-A300-799778D44DA1}"/>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6" name="Footer Placeholder 5">
            <a:extLst>
              <a:ext uri="{FF2B5EF4-FFF2-40B4-BE49-F238E27FC236}">
                <a16:creationId xmlns:a16="http://schemas.microsoft.com/office/drawing/2014/main" id="{4590A452-042B-4BB8-8E15-5FCEE0F693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E8A82-8F97-41DA-A90D-414B8F791779}"/>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4122233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BA12-9E4E-4044-84FA-A21F112A0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67E9E3-2218-4ABC-967E-22B7830D4F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7B147D-F605-4840-909B-7B2C33B114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7A7015-9648-4548-8294-331863A7CB9E}"/>
              </a:ext>
            </a:extLst>
          </p:cNvPr>
          <p:cNvSpPr>
            <a:spLocks noGrp="1"/>
          </p:cNvSpPr>
          <p:nvPr>
            <p:ph type="dt" sz="half" idx="10"/>
          </p:nvPr>
        </p:nvSpPr>
        <p:spPr/>
        <p:txBody>
          <a:bodyPr/>
          <a:lstStyle/>
          <a:p>
            <a:fld id="{DCC75784-E3C5-4BA3-85B0-B4B6E6274B67}" type="datetimeFigureOut">
              <a:rPr lang="en-US" smtClean="0"/>
              <a:t>6/1/2021</a:t>
            </a:fld>
            <a:endParaRPr lang="en-US"/>
          </a:p>
        </p:txBody>
      </p:sp>
      <p:sp>
        <p:nvSpPr>
          <p:cNvPr id="6" name="Footer Placeholder 5">
            <a:extLst>
              <a:ext uri="{FF2B5EF4-FFF2-40B4-BE49-F238E27FC236}">
                <a16:creationId xmlns:a16="http://schemas.microsoft.com/office/drawing/2014/main" id="{7B698709-853F-454F-8FE5-155CD0084D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C3ACA3-D6F5-40F4-83F4-4C0ED7F440B7}"/>
              </a:ext>
            </a:extLst>
          </p:cNvPr>
          <p:cNvSpPr>
            <a:spLocks noGrp="1"/>
          </p:cNvSpPr>
          <p:nvPr>
            <p:ph type="sldNum" sz="quarter" idx="12"/>
          </p:nvPr>
        </p:nvSpPr>
        <p:spPr/>
        <p:txBody>
          <a:bodyPr/>
          <a:lstStyle/>
          <a:p>
            <a:fld id="{4F903B52-41BB-4F8B-B23D-FB40DACF440A}" type="slidenum">
              <a:rPr lang="en-US" smtClean="0"/>
              <a:t>‹#›</a:t>
            </a:fld>
            <a:endParaRPr lang="en-US"/>
          </a:p>
        </p:txBody>
      </p:sp>
    </p:spTree>
    <p:extLst>
      <p:ext uri="{BB962C8B-B14F-4D97-AF65-F5344CB8AC3E}">
        <p14:creationId xmlns:p14="http://schemas.microsoft.com/office/powerpoint/2010/main" val="935619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362365-7B7D-4812-A5DA-54A87416F1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A8BD6-6F27-4FB9-8179-456A74976C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0800F2-9F61-42EF-96D4-F35B1A536C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C75784-E3C5-4BA3-85B0-B4B6E6274B67}" type="datetimeFigureOut">
              <a:rPr lang="en-US" smtClean="0"/>
              <a:t>6/1/2021</a:t>
            </a:fld>
            <a:endParaRPr lang="en-US"/>
          </a:p>
        </p:txBody>
      </p:sp>
      <p:sp>
        <p:nvSpPr>
          <p:cNvPr id="5" name="Footer Placeholder 4">
            <a:extLst>
              <a:ext uri="{FF2B5EF4-FFF2-40B4-BE49-F238E27FC236}">
                <a16:creationId xmlns:a16="http://schemas.microsoft.com/office/drawing/2014/main" id="{7AB67EC3-B37E-487D-BFB5-0E0E26FEAA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D3A83B-B13C-456B-836E-7C8CADFD0A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03B52-41BB-4F8B-B23D-FB40DACF440A}" type="slidenum">
              <a:rPr lang="en-US" smtClean="0"/>
              <a:t>‹#›</a:t>
            </a:fld>
            <a:endParaRPr lang="en-US"/>
          </a:p>
        </p:txBody>
      </p:sp>
    </p:spTree>
    <p:extLst>
      <p:ext uri="{BB962C8B-B14F-4D97-AF65-F5344CB8AC3E}">
        <p14:creationId xmlns:p14="http://schemas.microsoft.com/office/powerpoint/2010/main" val="712448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caselyessamuah@globalchristianforum.org"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6EA57-90C8-4961-AB74-7304E3532A80}"/>
              </a:ext>
            </a:extLst>
          </p:cNvPr>
          <p:cNvSpPr>
            <a:spLocks noGrp="1"/>
          </p:cNvSpPr>
          <p:nvPr>
            <p:ph type="title"/>
          </p:nvPr>
        </p:nvSpPr>
        <p:spPr>
          <a:xfrm>
            <a:off x="838200" y="1296386"/>
            <a:ext cx="10515600" cy="1325563"/>
          </a:xfrm>
        </p:spPr>
        <p:txBody>
          <a:bodyPr>
            <a:noAutofit/>
          </a:bodyPr>
          <a:lstStyle/>
          <a:p>
            <a:pPr algn="ctr"/>
            <a:br>
              <a:rPr lang="en-US" sz="28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16</a:t>
            </a:r>
            <a:r>
              <a:rPr lang="en-US" sz="2800" baseline="300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28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 Joe A. and Nancy Vaughn Stalcup Lecture </a:t>
            </a:r>
            <a:r>
              <a:rPr lang="en-US" sz="2800" dirty="0">
                <a:solidFill>
                  <a:srgbClr val="0E101A"/>
                </a:solidFill>
                <a:latin typeface="Times New Roman" panose="02020603050405020304" pitchFamily="18" charset="0"/>
                <a:ea typeface="Times New Roman" panose="02020603050405020304" pitchFamily="18" charset="0"/>
                <a:cs typeface="Times New Roman" panose="02020603050405020304" pitchFamily="18" charset="0"/>
              </a:rPr>
              <a:t>on</a:t>
            </a:r>
            <a:r>
              <a:rPr lang="en-US" sz="28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 Christian Unity</a:t>
            </a:r>
            <a:br>
              <a:rPr lang="en-US" sz="28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800" dirty="0">
                <a:solidFill>
                  <a:srgbClr val="0E101A"/>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8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rite Divinity School, </a:t>
            </a:r>
            <a:r>
              <a:rPr lang="en-US" sz="2800" dirty="0">
                <a:solidFill>
                  <a:srgbClr val="0E101A"/>
                </a:solidFill>
                <a:latin typeface="Times New Roman" panose="02020603050405020304" pitchFamily="18" charset="0"/>
                <a:ea typeface="Times New Roman" panose="02020603050405020304" pitchFamily="18" charset="0"/>
                <a:cs typeface="Times New Roman" panose="02020603050405020304" pitchFamily="18" charset="0"/>
              </a:rPr>
              <a:t>Fort Worth TX</a:t>
            </a:r>
            <a:r>
              <a:rPr lang="en-US" sz="28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Content Placeholder 2">
            <a:extLst>
              <a:ext uri="{FF2B5EF4-FFF2-40B4-BE49-F238E27FC236}">
                <a16:creationId xmlns:a16="http://schemas.microsoft.com/office/drawing/2014/main" id="{5BCA6C14-4E1A-4BF8-B5EA-643B71061EBE}"/>
              </a:ext>
            </a:extLst>
          </p:cNvPr>
          <p:cNvSpPr>
            <a:spLocks noGrp="1"/>
          </p:cNvSpPr>
          <p:nvPr>
            <p:ph idx="1"/>
          </p:nvPr>
        </p:nvSpPr>
        <p:spPr>
          <a:xfrm>
            <a:off x="838200" y="2921925"/>
            <a:ext cx="10515600" cy="2811689"/>
          </a:xfrm>
        </p:spPr>
        <p:txBody>
          <a:bodyPr>
            <a:normAutofit fontScale="92500" lnSpcReduction="20000"/>
          </a:bodyPr>
          <a:lstStyle/>
          <a:p>
            <a:pPr marL="0" marR="0" indent="0" algn="ctr">
              <a:lnSpc>
                <a:spcPct val="107000"/>
              </a:lnSpc>
              <a:spcBef>
                <a:spcPts val="0"/>
              </a:spcBef>
              <a:spcAft>
                <a:spcPts val="800"/>
              </a:spcAft>
              <a:buNone/>
            </a:pPr>
            <a:r>
              <a:rPr lang="en-US" sz="2600" b="1"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Changing Structures, Shifting Spheres of Influence – Setting a New Path       for Christian Unity</a:t>
            </a:r>
            <a:r>
              <a:rPr lang="en-US" sz="20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June 12, 2021: 11 AM-1 PM ED Online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2600" b="1" i="1"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The Global Christian Forum Story: A New Ecumenism</a:t>
            </a:r>
            <a:endParaRPr lang="en-US" sz="26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800"/>
              </a:spcAft>
              <a:buNone/>
            </a:pPr>
            <a:r>
              <a:rPr lang="en-US" sz="18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dirty="0">
                <a:solidFill>
                  <a:srgbClr val="0E101A"/>
                </a:solidFill>
                <a:effectLst/>
                <a:latin typeface="Times New Roman" panose="02020603050405020304" pitchFamily="18" charset="0"/>
                <a:ea typeface="Times New Roman" panose="02020603050405020304" pitchFamily="18" charset="0"/>
                <a:cs typeface="Times New Roman" panose="02020603050405020304" pitchFamily="18" charset="0"/>
              </a:rPr>
              <a:t>The Reverend Dr. Casely Baiden Essamuah, Secretary, GCF, since 2018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r>
              <a:rPr lang="en-US" sz="20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2"/>
              </a:rPr>
              <a:t>caselyessamuah@globalchristianforum.org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E48C0ED2-9761-BF41-9939-D68A5BA49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02" y="5733614"/>
            <a:ext cx="10929731" cy="350881"/>
          </a:xfrm>
          <a:prstGeom prst="rect">
            <a:avLst/>
          </a:prstGeom>
        </p:spPr>
      </p:pic>
      <p:pic>
        <p:nvPicPr>
          <p:cNvPr id="5" name="Content Placeholder 13">
            <a:extLst>
              <a:ext uri="{FF2B5EF4-FFF2-40B4-BE49-F238E27FC236}">
                <a16:creationId xmlns:a16="http://schemas.microsoft.com/office/drawing/2014/main" id="{55A8C6A0-3235-AE43-B72F-7B738E4812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02" y="727588"/>
            <a:ext cx="10929731" cy="327976"/>
          </a:xfrm>
          <a:prstGeom prst="rect">
            <a:avLst/>
          </a:prstGeom>
        </p:spPr>
      </p:pic>
    </p:spTree>
    <p:extLst>
      <p:ext uri="{BB962C8B-B14F-4D97-AF65-F5344CB8AC3E}">
        <p14:creationId xmlns:p14="http://schemas.microsoft.com/office/powerpoint/2010/main" val="3594472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FA7C-5A66-4DB1-AE9B-F36CD1D9023C}"/>
              </a:ext>
            </a:extLst>
          </p:cNvPr>
          <p:cNvSpPr>
            <a:spLocks noGrp="1"/>
          </p:cNvSpPr>
          <p:nvPr>
            <p:ph type="title"/>
          </p:nvPr>
        </p:nvSpPr>
        <p:spPr>
          <a:xfrm>
            <a:off x="838200" y="365125"/>
            <a:ext cx="10515600" cy="987969"/>
          </a:xfrm>
        </p:spPr>
        <p:txBody>
          <a:bodyPr/>
          <a:lstStyle/>
          <a:p>
            <a:pPr algn="ctr"/>
            <a:r>
              <a:rPr lang="en-US"/>
              <a:t>Guiding Purpose Statement </a:t>
            </a:r>
            <a:r>
              <a:rPr lang="en-US" dirty="0"/>
              <a:t>for GCF</a:t>
            </a:r>
          </a:p>
        </p:txBody>
      </p:sp>
      <p:sp>
        <p:nvSpPr>
          <p:cNvPr id="3" name="Content Placeholder 2">
            <a:extLst>
              <a:ext uri="{FF2B5EF4-FFF2-40B4-BE49-F238E27FC236}">
                <a16:creationId xmlns:a16="http://schemas.microsoft.com/office/drawing/2014/main" id="{DD51E29E-5640-4A98-B201-760AE6F11EB5}"/>
              </a:ext>
            </a:extLst>
          </p:cNvPr>
          <p:cNvSpPr>
            <a:spLocks noGrp="1"/>
          </p:cNvSpPr>
          <p:nvPr>
            <p:ph idx="1"/>
          </p:nvPr>
        </p:nvSpPr>
        <p:spPr>
          <a:xfrm>
            <a:off x="838200" y="1825625"/>
            <a:ext cx="10515600" cy="4317478"/>
          </a:xfrm>
        </p:spPr>
        <p:txBody>
          <a:bodyPr>
            <a:normAutofit fontScale="92500"/>
          </a:bodyPr>
          <a:lstStyle/>
          <a:p>
            <a:pPr marL="0" marR="0" indent="0" algn="ctr" fontAlgn="base">
              <a:lnSpc>
                <a:spcPct val="107000"/>
              </a:lnSpc>
              <a:spcBef>
                <a:spcPts val="0"/>
              </a:spcBef>
              <a:spcAft>
                <a:spcPts val="0"/>
              </a:spcAft>
              <a:buNone/>
            </a:pPr>
            <a:r>
              <a:rPr lang="en-US" sz="3500" b="1" i="1" spc="25" dirty="0">
                <a:solidFill>
                  <a:srgbClr val="754520"/>
                </a:solidFill>
                <a:effectLst/>
                <a:latin typeface="Lucida Bright" panose="02040602050505020304" pitchFamily="18" charset="0"/>
                <a:ea typeface="Times New Roman" panose="02020603050405020304" pitchFamily="18" charset="0"/>
                <a:cs typeface="Arial" panose="020B0604020202020204" pitchFamily="34" charset="0"/>
              </a:rPr>
              <a:t> The Global Christian Forum (GCF) is a unique gathering of global Christian churches and </a:t>
            </a:r>
            <a:r>
              <a:rPr lang="en-US" sz="3500" b="1" i="1" spc="25" dirty="0" err="1">
                <a:solidFill>
                  <a:srgbClr val="754520"/>
                </a:solidFill>
                <a:effectLst/>
                <a:latin typeface="Lucida Bright" panose="02040602050505020304" pitchFamily="18" charset="0"/>
                <a:ea typeface="Times New Roman" panose="02020603050405020304" pitchFamily="18" charset="0"/>
                <a:cs typeface="Arial" panose="020B0604020202020204" pitchFamily="34" charset="0"/>
              </a:rPr>
              <a:t>organisations</a:t>
            </a:r>
            <a:r>
              <a:rPr lang="en-US" sz="3500" b="1" i="1" spc="25" dirty="0">
                <a:solidFill>
                  <a:srgbClr val="754520"/>
                </a:solidFill>
                <a:effectLst/>
                <a:latin typeface="Lucida Bright" panose="02040602050505020304" pitchFamily="18" charset="0"/>
                <a:ea typeface="Times New Roman" panose="02020603050405020304" pitchFamily="18" charset="0"/>
                <a:cs typeface="Arial" panose="020B0604020202020204" pitchFamily="34" charset="0"/>
              </a:rPr>
              <a:t> bringing together all the major streams of world Christianity. The GCF is an open space where all Christians can meet to nurture unity by fostering mutual respect and understanding as well as by addressing together common challenges.</a:t>
            </a:r>
            <a:endParaRPr lang="en-US" sz="35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F5BD9B86-78EC-524E-AEE8-F7D381B1F6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43103"/>
            <a:ext cx="10929731" cy="168797"/>
          </a:xfrm>
          <a:prstGeom prst="rect">
            <a:avLst/>
          </a:prstGeom>
        </p:spPr>
      </p:pic>
      <p:pic>
        <p:nvPicPr>
          <p:cNvPr id="5" name="Content Placeholder 13">
            <a:extLst>
              <a:ext uri="{FF2B5EF4-FFF2-40B4-BE49-F238E27FC236}">
                <a16:creationId xmlns:a16="http://schemas.microsoft.com/office/drawing/2014/main" id="{5128954A-E180-1142-946C-B4F167CA9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504961"/>
            <a:ext cx="10929731" cy="168797"/>
          </a:xfrm>
          <a:prstGeom prst="rect">
            <a:avLst/>
          </a:prstGeom>
        </p:spPr>
      </p:pic>
    </p:spTree>
    <p:extLst>
      <p:ext uri="{BB962C8B-B14F-4D97-AF65-F5344CB8AC3E}">
        <p14:creationId xmlns:p14="http://schemas.microsoft.com/office/powerpoint/2010/main" val="13670762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4F80-002B-4434-840E-CD124F6F331F}"/>
              </a:ext>
            </a:extLst>
          </p:cNvPr>
          <p:cNvSpPr>
            <a:spLocks noGrp="1"/>
          </p:cNvSpPr>
          <p:nvPr>
            <p:ph type="title"/>
          </p:nvPr>
        </p:nvSpPr>
        <p:spPr>
          <a:xfrm>
            <a:off x="838200" y="365126"/>
            <a:ext cx="10515600" cy="852574"/>
          </a:xfrm>
        </p:spPr>
        <p:txBody>
          <a:bodyPr/>
          <a:lstStyle/>
          <a:p>
            <a:pPr algn="ctr"/>
            <a:r>
              <a:rPr lang="en-US" dirty="0"/>
              <a:t>Uniqueness of GCF (1)</a:t>
            </a:r>
          </a:p>
        </p:txBody>
      </p:sp>
      <p:sp>
        <p:nvSpPr>
          <p:cNvPr id="3" name="Content Placeholder 2">
            <a:extLst>
              <a:ext uri="{FF2B5EF4-FFF2-40B4-BE49-F238E27FC236}">
                <a16:creationId xmlns:a16="http://schemas.microsoft.com/office/drawing/2014/main" id="{AEA90327-A6F8-46DB-A1C0-E676032EF9D2}"/>
              </a:ext>
            </a:extLst>
          </p:cNvPr>
          <p:cNvSpPr>
            <a:spLocks noGrp="1"/>
          </p:cNvSpPr>
          <p:nvPr>
            <p:ph idx="1"/>
          </p:nvPr>
        </p:nvSpPr>
        <p:spPr>
          <a:xfrm>
            <a:off x="631134" y="1386498"/>
            <a:ext cx="6722373" cy="4959262"/>
          </a:xfrm>
        </p:spPr>
        <p:txBody>
          <a:bodyPr>
            <a:normAutofit/>
          </a:bodyPr>
          <a:lstStyle/>
          <a:p>
            <a:pPr marL="0" marR="0" indent="0">
              <a:lnSpc>
                <a:spcPct val="107000"/>
              </a:lnSpc>
              <a:spcBef>
                <a:spcPts val="0"/>
              </a:spcBef>
              <a:spcAft>
                <a:spcPts val="800"/>
              </a:spcAft>
              <a:buNone/>
            </a:pPr>
            <a:r>
              <a:rPr lang="en-US" sz="2000" dirty="0">
                <a:solidFill>
                  <a:srgbClr val="1D1D1D"/>
                </a:solidFill>
                <a:effectLst/>
                <a:latin typeface="Lucida Bright" panose="02040602050505020304" pitchFamily="18" charset="0"/>
                <a:ea typeface="Calibri" panose="020F0502020204030204" pitchFamily="34" charset="0"/>
                <a:cs typeface="Arial" panose="020B0604020202020204" pitchFamily="34" charset="0"/>
              </a:rPr>
              <a:t>Our vision is expansive vision, </a:t>
            </a:r>
            <a:r>
              <a:rPr lang="en-US" sz="2000" b="1" dirty="0">
                <a:solidFill>
                  <a:srgbClr val="1D1D1D"/>
                </a:solidFill>
                <a:effectLst/>
                <a:latin typeface="Lucida Bright" panose="02040602050505020304" pitchFamily="18" charset="0"/>
                <a:ea typeface="Calibri" panose="020F0502020204030204" pitchFamily="34" charset="0"/>
                <a:cs typeface="Arial" panose="020B0604020202020204" pitchFamily="34" charset="0"/>
              </a:rPr>
              <a:t>and what makes us unique can be summarized under these 5 headings</a:t>
            </a:r>
            <a:r>
              <a:rPr lang="en-US" sz="2000" dirty="0">
                <a:solidFill>
                  <a:srgbClr val="1D1D1D"/>
                </a:solidFill>
                <a:effectLst/>
                <a:latin typeface="Lucida Bright" panose="02040602050505020304" pitchFamily="18" charset="0"/>
                <a:ea typeface="Calibri" panose="020F0502020204030204" pitchFamily="34" charset="0"/>
                <a:cs typeface="Arial" panose="020B0604020202020204" pitchFamily="34"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lvl="1" indent="0">
              <a:lnSpc>
                <a:spcPct val="150000"/>
              </a:lnSpc>
              <a:spcBef>
                <a:spcPts val="0"/>
              </a:spcBef>
              <a:spcAft>
                <a:spcPts val="0"/>
              </a:spcAft>
              <a:buNone/>
            </a:pPr>
            <a:r>
              <a:rPr lang="en-US" sz="2000" dirty="0">
                <a:effectLst/>
                <a:latin typeface="Lucida Bright" panose="02040602050505020304" pitchFamily="18" charset="0"/>
                <a:ea typeface="Calibri" panose="020F0502020204030204" pitchFamily="34" charset="0"/>
                <a:cs typeface="Tahoma" panose="020B0604030504040204" pitchFamily="34" charset="0"/>
              </a:rPr>
              <a:t>We’ve introduced a new ecumenical method – didn’t intend that; a new model of how make the entry; to engage in ecumenical relationships; whereas previous models start with theological difference or common denominator of social order or doing things together. We start with </a:t>
            </a:r>
            <a:r>
              <a:rPr lang="en-US" sz="2000" b="1" dirty="0">
                <a:effectLst/>
                <a:latin typeface="Lucida Bright" panose="02040602050505020304" pitchFamily="18" charset="0"/>
                <a:ea typeface="Calibri" panose="020F0502020204030204" pitchFamily="34" charset="0"/>
                <a:cs typeface="Tahoma" panose="020B0604030504040204" pitchFamily="34" charset="0"/>
              </a:rPr>
              <a:t>Relationships. We prioritize and put a high premium on knowing each other well.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A506ACE4-BE90-BB42-A95B-DD5AE4256B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6963"/>
            <a:ext cx="10929731" cy="168797"/>
          </a:xfrm>
          <a:prstGeom prst="rect">
            <a:avLst/>
          </a:prstGeom>
        </p:spPr>
      </p:pic>
      <p:pic>
        <p:nvPicPr>
          <p:cNvPr id="5" name="Content Placeholder 13">
            <a:extLst>
              <a:ext uri="{FF2B5EF4-FFF2-40B4-BE49-F238E27FC236}">
                <a16:creationId xmlns:a16="http://schemas.microsoft.com/office/drawing/2014/main" id="{10198DA7-8844-1646-93DB-DFEA559C2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217700"/>
            <a:ext cx="10929731" cy="168797"/>
          </a:xfrm>
          <a:prstGeom prst="rect">
            <a:avLst/>
          </a:prstGeom>
        </p:spPr>
      </p:pic>
      <p:pic>
        <p:nvPicPr>
          <p:cNvPr id="7" name="Content Placeholder 9">
            <a:extLst>
              <a:ext uri="{FF2B5EF4-FFF2-40B4-BE49-F238E27FC236}">
                <a16:creationId xmlns:a16="http://schemas.microsoft.com/office/drawing/2014/main" id="{99E706D9-B65A-2745-B6F3-270FC69849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3507" y="2193570"/>
            <a:ext cx="4331343" cy="3176319"/>
          </a:xfrm>
          <a:prstGeom prst="rect">
            <a:avLst/>
          </a:prstGeom>
        </p:spPr>
      </p:pic>
    </p:spTree>
    <p:extLst>
      <p:ext uri="{BB962C8B-B14F-4D97-AF65-F5344CB8AC3E}">
        <p14:creationId xmlns:p14="http://schemas.microsoft.com/office/powerpoint/2010/main" val="2554520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39FAC-9211-4143-9E21-CE6526EADA04}"/>
              </a:ext>
            </a:extLst>
          </p:cNvPr>
          <p:cNvSpPr>
            <a:spLocks noGrp="1"/>
          </p:cNvSpPr>
          <p:nvPr>
            <p:ph type="title"/>
          </p:nvPr>
        </p:nvSpPr>
        <p:spPr>
          <a:xfrm>
            <a:off x="838200" y="365126"/>
            <a:ext cx="10515600" cy="828244"/>
          </a:xfrm>
        </p:spPr>
        <p:txBody>
          <a:bodyPr/>
          <a:lstStyle/>
          <a:p>
            <a:pPr algn="ctr"/>
            <a:r>
              <a:rPr lang="en-US" dirty="0"/>
              <a:t>Uniqueness of GCF (2)</a:t>
            </a:r>
          </a:p>
        </p:txBody>
      </p:sp>
      <p:sp>
        <p:nvSpPr>
          <p:cNvPr id="3" name="Content Placeholder 2">
            <a:extLst>
              <a:ext uri="{FF2B5EF4-FFF2-40B4-BE49-F238E27FC236}">
                <a16:creationId xmlns:a16="http://schemas.microsoft.com/office/drawing/2014/main" id="{BB6B2BA1-BF38-497F-A90C-2789DF30755E}"/>
              </a:ext>
            </a:extLst>
          </p:cNvPr>
          <p:cNvSpPr>
            <a:spLocks noGrp="1"/>
          </p:cNvSpPr>
          <p:nvPr>
            <p:ph idx="1"/>
          </p:nvPr>
        </p:nvSpPr>
        <p:spPr>
          <a:xfrm>
            <a:off x="838200" y="1276011"/>
            <a:ext cx="10515600" cy="1879644"/>
          </a:xfrm>
        </p:spPr>
        <p:txBody>
          <a:bodyPr>
            <a:normAutofit/>
          </a:bodyPr>
          <a:lstStyle/>
          <a:p>
            <a:pPr marL="0" indent="0" algn="ctr">
              <a:buNone/>
            </a:pPr>
            <a:r>
              <a:rPr lang="en-US" sz="3000" dirty="0">
                <a:effectLst/>
                <a:latin typeface="Lucida Bright" panose="02040602050505020304" pitchFamily="18" charset="0"/>
                <a:ea typeface="Calibri" panose="020F0502020204030204" pitchFamily="34" charset="0"/>
                <a:cs typeface="Tahoma" panose="020B0604030504040204" pitchFamily="34" charset="0"/>
              </a:rPr>
              <a:t>Provided evidence for groups that previously did not engage in ecumenical or interchurch relationships – we have opened up new avenues in remarkable ways through the sharing of </a:t>
            </a:r>
            <a:r>
              <a:rPr lang="en-US" sz="3000" b="1" dirty="0">
                <a:effectLst/>
                <a:latin typeface="Lucida Bright" panose="02040602050505020304" pitchFamily="18" charset="0"/>
                <a:ea typeface="Calibri" panose="020F0502020204030204" pitchFamily="34" charset="0"/>
                <a:cs typeface="Tahoma" panose="020B0604030504040204" pitchFamily="34" charset="0"/>
              </a:rPr>
              <a:t>Faith-Stories.</a:t>
            </a:r>
            <a:endParaRPr lang="en-US" sz="3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54536EC1-FDDF-8949-8811-C0AD86A9A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6963"/>
            <a:ext cx="10929731" cy="168797"/>
          </a:xfrm>
          <a:prstGeom prst="rect">
            <a:avLst/>
          </a:prstGeom>
        </p:spPr>
      </p:pic>
      <p:pic>
        <p:nvPicPr>
          <p:cNvPr id="5" name="Content Placeholder 13">
            <a:extLst>
              <a:ext uri="{FF2B5EF4-FFF2-40B4-BE49-F238E27FC236}">
                <a16:creationId xmlns:a16="http://schemas.microsoft.com/office/drawing/2014/main" id="{7B66F3EB-8C5B-9B41-A861-6C221435A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24573"/>
            <a:ext cx="10929731" cy="168797"/>
          </a:xfrm>
          <a:prstGeom prst="rect">
            <a:avLst/>
          </a:prstGeom>
        </p:spPr>
      </p:pic>
      <p:pic>
        <p:nvPicPr>
          <p:cNvPr id="6" name="Content Placeholder 13">
            <a:extLst>
              <a:ext uri="{FF2B5EF4-FFF2-40B4-BE49-F238E27FC236}">
                <a16:creationId xmlns:a16="http://schemas.microsoft.com/office/drawing/2014/main" id="{49197982-08ED-C342-A10D-0799E3C66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5011" y="3155655"/>
            <a:ext cx="9076108" cy="3021308"/>
          </a:xfrm>
          <a:prstGeom prst="rect">
            <a:avLst/>
          </a:prstGeom>
        </p:spPr>
      </p:pic>
    </p:spTree>
    <p:extLst>
      <p:ext uri="{BB962C8B-B14F-4D97-AF65-F5344CB8AC3E}">
        <p14:creationId xmlns:p14="http://schemas.microsoft.com/office/powerpoint/2010/main" val="33709426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3733-D5B5-4699-BFE7-5072353E9B99}"/>
              </a:ext>
            </a:extLst>
          </p:cNvPr>
          <p:cNvSpPr>
            <a:spLocks noGrp="1"/>
          </p:cNvSpPr>
          <p:nvPr>
            <p:ph type="title"/>
          </p:nvPr>
        </p:nvSpPr>
        <p:spPr>
          <a:xfrm>
            <a:off x="838200" y="365126"/>
            <a:ext cx="10515600" cy="941664"/>
          </a:xfrm>
        </p:spPr>
        <p:txBody>
          <a:bodyPr/>
          <a:lstStyle/>
          <a:p>
            <a:pPr algn="ctr"/>
            <a:r>
              <a:rPr lang="en-US" dirty="0"/>
              <a:t>Faith Stories</a:t>
            </a:r>
          </a:p>
        </p:txBody>
      </p:sp>
      <p:sp>
        <p:nvSpPr>
          <p:cNvPr id="3" name="Content Placeholder 2">
            <a:extLst>
              <a:ext uri="{FF2B5EF4-FFF2-40B4-BE49-F238E27FC236}">
                <a16:creationId xmlns:a16="http://schemas.microsoft.com/office/drawing/2014/main" id="{98EAE9D8-3F00-4F7B-BF40-7215C17FA36E}"/>
              </a:ext>
            </a:extLst>
          </p:cNvPr>
          <p:cNvSpPr>
            <a:spLocks noGrp="1"/>
          </p:cNvSpPr>
          <p:nvPr>
            <p:ph idx="1"/>
          </p:nvPr>
        </p:nvSpPr>
        <p:spPr>
          <a:xfrm>
            <a:off x="631134" y="1603513"/>
            <a:ext cx="10929731" cy="4573450"/>
          </a:xfrm>
        </p:spPr>
        <p:txBody>
          <a:bodyPr>
            <a:normAutofit lnSpcReduction="10000"/>
          </a:bodyPr>
          <a:lstStyle/>
          <a:p>
            <a:pPr marL="0" indent="0" algn="ctr">
              <a:buNone/>
            </a:pPr>
            <a:r>
              <a:rPr lang="en-US" sz="3500" i="1" dirty="0"/>
              <a:t>When you give an honest account of how your life was encountered by Jesus Christ, and how that encounter has brought you to your present vocation and ministry, the witness of a Sri Lankan Catholic  Bishop, a Pentecostal pastor from Peru, a bearded Coptic monk from Los Angeles, a Bolivian Baptist catechist and a Methodist nurse from Norway, or an Anglican woman bishop from Canada, sound remarkably the same.</a:t>
            </a:r>
          </a:p>
          <a:p>
            <a:pPr marL="0" indent="0" algn="ctr">
              <a:buNone/>
            </a:pPr>
            <a:endParaRPr lang="en-US" sz="800" i="1" dirty="0"/>
          </a:p>
          <a:p>
            <a:pPr marL="0" indent="0" algn="ctr">
              <a:buNone/>
            </a:pPr>
            <a:r>
              <a:rPr lang="en-US" sz="2500" dirty="0"/>
              <a:t>Robert Gribben, Australian Methodist, in his article, The Future of Christianity?</a:t>
            </a:r>
          </a:p>
        </p:txBody>
      </p:sp>
      <p:pic>
        <p:nvPicPr>
          <p:cNvPr id="4" name="Content Placeholder 13">
            <a:extLst>
              <a:ext uri="{FF2B5EF4-FFF2-40B4-BE49-F238E27FC236}">
                <a16:creationId xmlns:a16="http://schemas.microsoft.com/office/drawing/2014/main" id="{CAD3F94D-6C1A-FB42-8B30-D18B78E02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7683"/>
            <a:ext cx="10929731" cy="168797"/>
          </a:xfrm>
          <a:prstGeom prst="rect">
            <a:avLst/>
          </a:prstGeom>
        </p:spPr>
      </p:pic>
      <p:pic>
        <p:nvPicPr>
          <p:cNvPr id="5" name="Content Placeholder 13">
            <a:extLst>
              <a:ext uri="{FF2B5EF4-FFF2-40B4-BE49-F238E27FC236}">
                <a16:creationId xmlns:a16="http://schemas.microsoft.com/office/drawing/2014/main" id="{10B215FC-9768-7B4A-888D-13BE4B995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307509"/>
            <a:ext cx="10929731" cy="168797"/>
          </a:xfrm>
          <a:prstGeom prst="rect">
            <a:avLst/>
          </a:prstGeom>
        </p:spPr>
      </p:pic>
    </p:spTree>
    <p:extLst>
      <p:ext uri="{BB962C8B-B14F-4D97-AF65-F5344CB8AC3E}">
        <p14:creationId xmlns:p14="http://schemas.microsoft.com/office/powerpoint/2010/main" val="133351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521AB-7A18-47F6-8F34-64BED9E11201}"/>
              </a:ext>
            </a:extLst>
          </p:cNvPr>
          <p:cNvSpPr>
            <a:spLocks noGrp="1"/>
          </p:cNvSpPr>
          <p:nvPr>
            <p:ph type="title"/>
          </p:nvPr>
        </p:nvSpPr>
        <p:spPr>
          <a:xfrm>
            <a:off x="838200" y="365125"/>
            <a:ext cx="10515600" cy="1017415"/>
          </a:xfrm>
        </p:spPr>
        <p:txBody>
          <a:bodyPr/>
          <a:lstStyle/>
          <a:p>
            <a:pPr algn="ctr"/>
            <a:r>
              <a:rPr lang="en-US" dirty="0"/>
              <a:t>What do you do differently from the others?</a:t>
            </a:r>
          </a:p>
        </p:txBody>
      </p:sp>
      <p:sp>
        <p:nvSpPr>
          <p:cNvPr id="3" name="Content Placeholder 2">
            <a:extLst>
              <a:ext uri="{FF2B5EF4-FFF2-40B4-BE49-F238E27FC236}">
                <a16:creationId xmlns:a16="http://schemas.microsoft.com/office/drawing/2014/main" id="{BA4B1376-2A01-498F-BD70-4D21C9376C35}"/>
              </a:ext>
            </a:extLst>
          </p:cNvPr>
          <p:cNvSpPr>
            <a:spLocks noGrp="1"/>
          </p:cNvSpPr>
          <p:nvPr>
            <p:ph idx="1"/>
          </p:nvPr>
        </p:nvSpPr>
        <p:spPr>
          <a:xfrm>
            <a:off x="2548482" y="1629212"/>
            <a:ext cx="9012382" cy="4625626"/>
          </a:xfrm>
        </p:spPr>
        <p:txBody>
          <a:bodyPr/>
          <a:lstStyle/>
          <a:p>
            <a:pPr marL="0" marR="0">
              <a:lnSpc>
                <a:spcPct val="107000"/>
              </a:lnSpc>
              <a:spcBef>
                <a:spcPts val="0"/>
              </a:spcBef>
              <a:spcAft>
                <a:spcPts val="800"/>
              </a:spcAft>
            </a:pPr>
            <a:r>
              <a:rPr lang="en-US" sz="2000" dirty="0">
                <a:effectLst/>
                <a:latin typeface="Lucida Bright" panose="02040602050505020304" pitchFamily="18" charset="0"/>
                <a:ea typeface="Calibri" panose="020F0502020204030204" pitchFamily="34" charset="0"/>
                <a:cs typeface="Times New Roman" panose="02020603050405020304" pitchFamily="18" charset="0"/>
              </a:rPr>
              <a:t>Indeed, the special charism of GCF is the sharing of faith-stories. As Dr. Kathryn Johnson puts it, “every Christian has his or her relationship with Jesus Christ, every Christian life is a journey with Jesus. </a:t>
            </a:r>
            <a:r>
              <a:rPr lang="en-US" sz="2000" b="1" dirty="0">
                <a:effectLst/>
                <a:latin typeface="Lucida Bright" panose="02040602050505020304" pitchFamily="18" charset="0"/>
                <a:ea typeface="Calibri" panose="020F0502020204030204" pitchFamily="34" charset="0"/>
                <a:cs typeface="Times New Roman" panose="02020603050405020304" pitchFamily="18" charset="0"/>
              </a:rPr>
              <a:t>Telling that story is a way of introducing ourselves to each other, Christian to Christian.</a:t>
            </a:r>
            <a:r>
              <a:rPr lang="en-US" sz="2000" dirty="0">
                <a:effectLst/>
                <a:latin typeface="Lucida Bright" panose="02040602050505020304" pitchFamily="18" charset="0"/>
                <a:ea typeface="Calibri" panose="020F0502020204030204" pitchFamily="34" charset="0"/>
                <a:cs typeface="Times New Roman" panose="02020603050405020304" pitchFamily="18" charset="0"/>
              </a:rPr>
              <a: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Lucida Bright" panose="02040602050505020304" pitchFamily="18" charset="0"/>
                <a:ea typeface="Calibri" panose="020F0502020204030204" pitchFamily="34" charset="0"/>
                <a:cs typeface="Times New Roman" panose="02020603050405020304" pitchFamily="18" charset="0"/>
              </a:rPr>
              <a:t>The beauty of sharing faith stories is that it enriches both the one telling the story and the one listening. Dr. Kathryn Johnson continues, “we are invited at this gathering to listen as if we do not already know, to listen generously with open hearts, minds and spirits; to listen with our theological disquiets momentarily set aside; to listen for the surprising work of the Spirit of God . . . We each listen with our ears open to the faithfulness which that perspective expresses, listening for Christ’s presence where it was not expected to be”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DB6538DE-41CC-2B4A-A3E4-AD99205F6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43103"/>
            <a:ext cx="10929731" cy="168797"/>
          </a:xfrm>
          <a:prstGeom prst="rect">
            <a:avLst/>
          </a:prstGeom>
        </p:spPr>
      </p:pic>
      <p:pic>
        <p:nvPicPr>
          <p:cNvPr id="5" name="Content Placeholder 13">
            <a:extLst>
              <a:ext uri="{FF2B5EF4-FFF2-40B4-BE49-F238E27FC236}">
                <a16:creationId xmlns:a16="http://schemas.microsoft.com/office/drawing/2014/main" id="{E56ED6D4-5DD5-794D-8115-68DDC4D42B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3" y="1382540"/>
            <a:ext cx="10929731" cy="168797"/>
          </a:xfrm>
          <a:prstGeom prst="rect">
            <a:avLst/>
          </a:prstGeom>
        </p:spPr>
      </p:pic>
      <p:pic>
        <p:nvPicPr>
          <p:cNvPr id="6" name="Content Placeholder 7">
            <a:extLst>
              <a:ext uri="{FF2B5EF4-FFF2-40B4-BE49-F238E27FC236}">
                <a16:creationId xmlns:a16="http://schemas.microsoft.com/office/drawing/2014/main" id="{21A44C6B-C265-6743-8ACD-579A7FD9A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33" y="1801255"/>
            <a:ext cx="1917348" cy="4173051"/>
          </a:xfrm>
          <a:prstGeom prst="rect">
            <a:avLst/>
          </a:prstGeom>
        </p:spPr>
      </p:pic>
    </p:spTree>
    <p:extLst>
      <p:ext uri="{BB962C8B-B14F-4D97-AF65-F5344CB8AC3E}">
        <p14:creationId xmlns:p14="http://schemas.microsoft.com/office/powerpoint/2010/main" val="19132963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C40B-6B53-4AE8-803A-57518661F95A}"/>
              </a:ext>
            </a:extLst>
          </p:cNvPr>
          <p:cNvSpPr>
            <a:spLocks noGrp="1"/>
          </p:cNvSpPr>
          <p:nvPr>
            <p:ph type="title"/>
          </p:nvPr>
        </p:nvSpPr>
        <p:spPr>
          <a:xfrm>
            <a:off x="838200" y="365126"/>
            <a:ext cx="10515600" cy="888298"/>
          </a:xfrm>
        </p:spPr>
        <p:txBody>
          <a:bodyPr/>
          <a:lstStyle/>
          <a:p>
            <a:pPr algn="ctr"/>
            <a:r>
              <a:rPr lang="en-US" dirty="0"/>
              <a:t>Uniqueness of GCF (3)</a:t>
            </a:r>
          </a:p>
        </p:txBody>
      </p:sp>
      <p:sp>
        <p:nvSpPr>
          <p:cNvPr id="3" name="Content Placeholder 2">
            <a:extLst>
              <a:ext uri="{FF2B5EF4-FFF2-40B4-BE49-F238E27FC236}">
                <a16:creationId xmlns:a16="http://schemas.microsoft.com/office/drawing/2014/main" id="{978BE235-3914-4468-8DB7-4C337E0DA364}"/>
              </a:ext>
            </a:extLst>
          </p:cNvPr>
          <p:cNvSpPr>
            <a:spLocks noGrp="1"/>
          </p:cNvSpPr>
          <p:nvPr>
            <p:ph idx="1"/>
          </p:nvPr>
        </p:nvSpPr>
        <p:spPr>
          <a:xfrm>
            <a:off x="838200" y="1506618"/>
            <a:ext cx="10515600" cy="1733113"/>
          </a:xfrm>
        </p:spPr>
        <p:txBody>
          <a:bodyPr>
            <a:normAutofit lnSpcReduction="10000"/>
          </a:bodyPr>
          <a:lstStyle/>
          <a:p>
            <a:pPr marL="0" indent="0" algn="ctr">
              <a:buNone/>
            </a:pPr>
            <a:r>
              <a:rPr lang="en-US" sz="3000" dirty="0">
                <a:effectLst/>
                <a:latin typeface="Lucida Bright" panose="02040602050505020304" pitchFamily="18" charset="0"/>
                <a:ea typeface="Calibri" panose="020F0502020204030204" pitchFamily="34" charset="0"/>
                <a:cs typeface="Tahoma" panose="020B0604030504040204" pitchFamily="34" charset="0"/>
              </a:rPr>
              <a:t>Come up with this distinction between historic churches and younger churches – </a:t>
            </a:r>
            <a:r>
              <a:rPr lang="en-US" sz="3000" b="1" dirty="0">
                <a:effectLst/>
                <a:latin typeface="Lucida Bright" panose="02040602050505020304" pitchFamily="18" charset="0"/>
                <a:ea typeface="Calibri" panose="020F0502020204030204" pitchFamily="34" charset="0"/>
                <a:cs typeface="Tahoma" panose="020B0604030504040204" pitchFamily="34" charset="0"/>
              </a:rPr>
              <a:t>50%/50% -</a:t>
            </a:r>
            <a:r>
              <a:rPr lang="en-US" sz="3000" dirty="0">
                <a:effectLst/>
                <a:latin typeface="Lucida Bright" panose="02040602050505020304" pitchFamily="18" charset="0"/>
                <a:ea typeface="Calibri" panose="020F0502020204030204" pitchFamily="34" charset="0"/>
                <a:cs typeface="Tahoma" panose="020B0604030504040204" pitchFamily="34" charset="0"/>
              </a:rPr>
              <a:t> very first time saying that 50% will come from those with traditions not previously engaged. </a:t>
            </a:r>
            <a:endParaRPr lang="en-US" sz="3000" dirty="0"/>
          </a:p>
        </p:txBody>
      </p:sp>
      <p:pic>
        <p:nvPicPr>
          <p:cNvPr id="4" name="Content Placeholder 13">
            <a:extLst>
              <a:ext uri="{FF2B5EF4-FFF2-40B4-BE49-F238E27FC236}">
                <a16:creationId xmlns:a16="http://schemas.microsoft.com/office/drawing/2014/main" id="{B9D6DB37-6C42-3C4A-916C-AB3318209D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1787"/>
            <a:ext cx="10929731" cy="168797"/>
          </a:xfrm>
          <a:prstGeom prst="rect">
            <a:avLst/>
          </a:prstGeom>
        </p:spPr>
      </p:pic>
      <p:pic>
        <p:nvPicPr>
          <p:cNvPr id="5" name="Content Placeholder 13">
            <a:extLst>
              <a:ext uri="{FF2B5EF4-FFF2-40B4-BE49-F238E27FC236}">
                <a16:creationId xmlns:a16="http://schemas.microsoft.com/office/drawing/2014/main" id="{DFD7BE9E-7FB2-A047-BE98-8A50D7E6E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253423"/>
            <a:ext cx="10929731" cy="168797"/>
          </a:xfrm>
          <a:prstGeom prst="rect">
            <a:avLst/>
          </a:prstGeom>
        </p:spPr>
      </p:pic>
      <p:pic>
        <p:nvPicPr>
          <p:cNvPr id="6" name="Content Placeholder 9">
            <a:extLst>
              <a:ext uri="{FF2B5EF4-FFF2-40B4-BE49-F238E27FC236}">
                <a16:creationId xmlns:a16="http://schemas.microsoft.com/office/drawing/2014/main" id="{F564E871-0442-7242-9DCC-3A8DE307DA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354" y="3324129"/>
            <a:ext cx="4205770" cy="2847657"/>
          </a:xfrm>
          <a:prstGeom prst="rect">
            <a:avLst/>
          </a:prstGeom>
        </p:spPr>
      </p:pic>
      <p:pic>
        <p:nvPicPr>
          <p:cNvPr id="7" name="Content Placeholder 9">
            <a:extLst>
              <a:ext uri="{FF2B5EF4-FFF2-40B4-BE49-F238E27FC236}">
                <a16:creationId xmlns:a16="http://schemas.microsoft.com/office/drawing/2014/main" id="{C42E2520-6818-F542-B64E-327076D423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277" y="3324129"/>
            <a:ext cx="4542131" cy="2847657"/>
          </a:xfrm>
          <a:prstGeom prst="rect">
            <a:avLst/>
          </a:prstGeom>
        </p:spPr>
      </p:pic>
    </p:spTree>
    <p:extLst>
      <p:ext uri="{BB962C8B-B14F-4D97-AF65-F5344CB8AC3E}">
        <p14:creationId xmlns:p14="http://schemas.microsoft.com/office/powerpoint/2010/main" val="2457951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F895-70A9-4C9A-8008-BD328CAFEB24}"/>
              </a:ext>
            </a:extLst>
          </p:cNvPr>
          <p:cNvSpPr>
            <a:spLocks noGrp="1"/>
          </p:cNvSpPr>
          <p:nvPr>
            <p:ph type="title"/>
          </p:nvPr>
        </p:nvSpPr>
        <p:spPr>
          <a:xfrm>
            <a:off x="838200" y="365126"/>
            <a:ext cx="10515600" cy="840220"/>
          </a:xfrm>
        </p:spPr>
        <p:txBody>
          <a:bodyPr/>
          <a:lstStyle/>
          <a:p>
            <a:pPr algn="ctr"/>
            <a:r>
              <a:rPr lang="en-US" dirty="0"/>
              <a:t>Uniqueness of GCF (4)</a:t>
            </a:r>
          </a:p>
        </p:txBody>
      </p:sp>
      <p:sp>
        <p:nvSpPr>
          <p:cNvPr id="3" name="Content Placeholder 2">
            <a:extLst>
              <a:ext uri="{FF2B5EF4-FFF2-40B4-BE49-F238E27FC236}">
                <a16:creationId xmlns:a16="http://schemas.microsoft.com/office/drawing/2014/main" id="{AB6BD6B5-6766-4276-B488-EBF1B57A6243}"/>
              </a:ext>
            </a:extLst>
          </p:cNvPr>
          <p:cNvSpPr>
            <a:spLocks noGrp="1"/>
          </p:cNvSpPr>
          <p:nvPr>
            <p:ph idx="1"/>
          </p:nvPr>
        </p:nvSpPr>
        <p:spPr>
          <a:xfrm>
            <a:off x="631134" y="1205346"/>
            <a:ext cx="4727368" cy="5140414"/>
          </a:xfrm>
        </p:spPr>
        <p:txBody>
          <a:bodyPr>
            <a:normAutofit/>
          </a:bodyPr>
          <a:lstStyle/>
          <a:p>
            <a:pPr marL="0" indent="0" algn="ctr">
              <a:buNone/>
            </a:pPr>
            <a:r>
              <a:rPr lang="en-US" dirty="0">
                <a:effectLst/>
                <a:latin typeface="Lucida Bright" panose="02040602050505020304" pitchFamily="18" charset="0"/>
                <a:ea typeface="Calibri" panose="020F0502020204030204" pitchFamily="34" charset="0"/>
                <a:cs typeface="Tahoma" panose="020B0604030504040204" pitchFamily="34" charset="0"/>
              </a:rPr>
              <a:t>Established a </a:t>
            </a:r>
            <a:r>
              <a:rPr lang="en-US" b="1" dirty="0">
                <a:effectLst/>
                <a:latin typeface="Lucida Bright" panose="02040602050505020304" pitchFamily="18" charset="0"/>
                <a:ea typeface="Calibri" panose="020F0502020204030204" pitchFamily="34" charset="0"/>
                <a:cs typeface="Tahoma" panose="020B0604030504040204" pitchFamily="34" charset="0"/>
              </a:rPr>
              <a:t>common table</a:t>
            </a:r>
            <a:r>
              <a:rPr lang="en-US" dirty="0">
                <a:effectLst/>
                <a:latin typeface="Lucida Bright" panose="02040602050505020304" pitchFamily="18" charset="0"/>
                <a:ea typeface="Calibri" panose="020F0502020204030204" pitchFamily="34" charset="0"/>
                <a:cs typeface="Tahoma" panose="020B0604030504040204" pitchFamily="34" charset="0"/>
              </a:rPr>
              <a:t> – where what we call the 4 pillars – another dimension that has emerged in our work: </a:t>
            </a:r>
            <a:r>
              <a:rPr lang="en-US" b="1" dirty="0">
                <a:effectLst/>
                <a:latin typeface="Lucida Bright" panose="02040602050505020304" pitchFamily="18" charset="0"/>
                <a:ea typeface="Calibri" panose="020F0502020204030204" pitchFamily="34" charset="0"/>
                <a:cs typeface="Tahoma" panose="020B0604030504040204" pitchFamily="34" charset="0"/>
              </a:rPr>
              <a:t>PCPCU, WEA, PWF, WCC</a:t>
            </a:r>
            <a:r>
              <a:rPr lang="en-US" dirty="0">
                <a:effectLst/>
                <a:latin typeface="Lucida Bright" panose="02040602050505020304" pitchFamily="18" charset="0"/>
                <a:ea typeface="Calibri" panose="020F0502020204030204" pitchFamily="34" charset="0"/>
                <a:cs typeface="Tahoma" panose="020B0604030504040204" pitchFamily="34" charset="0"/>
              </a:rPr>
              <a:t> can sit together, commonly and equally . . . for instance, we gathered in </a:t>
            </a:r>
            <a:r>
              <a:rPr lang="en-US" dirty="0" err="1">
                <a:effectLst/>
                <a:latin typeface="Lucida Bright" panose="02040602050505020304" pitchFamily="18" charset="0"/>
                <a:ea typeface="Calibri" panose="020F0502020204030204" pitchFamily="34" charset="0"/>
                <a:cs typeface="Tahoma" panose="020B0604030504040204" pitchFamily="34" charset="0"/>
              </a:rPr>
              <a:t>Bossey</a:t>
            </a:r>
            <a:r>
              <a:rPr lang="en-US" dirty="0">
                <a:effectLst/>
                <a:latin typeface="Lucida Bright" panose="02040602050505020304" pitchFamily="18" charset="0"/>
                <a:ea typeface="Calibri" panose="020F0502020204030204" pitchFamily="34" charset="0"/>
                <a:cs typeface="Tahoma" panose="020B0604030504040204" pitchFamily="34" charset="0"/>
              </a:rPr>
              <a:t> 2017, heads of churches. First time in history that those 4 heads had ever met together.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1E67DFC0-F749-5E4E-A2C4-F9519B8CDD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6963"/>
            <a:ext cx="10929731" cy="168797"/>
          </a:xfrm>
          <a:prstGeom prst="rect">
            <a:avLst/>
          </a:prstGeom>
        </p:spPr>
      </p:pic>
      <p:pic>
        <p:nvPicPr>
          <p:cNvPr id="5" name="Content Placeholder 13">
            <a:extLst>
              <a:ext uri="{FF2B5EF4-FFF2-40B4-BE49-F238E27FC236}">
                <a16:creationId xmlns:a16="http://schemas.microsoft.com/office/drawing/2014/main" id="{E1AD0579-CD8D-2D45-A483-FD014B264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3" y="1028360"/>
            <a:ext cx="10929731" cy="168797"/>
          </a:xfrm>
          <a:prstGeom prst="rect">
            <a:avLst/>
          </a:prstGeom>
        </p:spPr>
      </p:pic>
      <p:pic>
        <p:nvPicPr>
          <p:cNvPr id="6" name="Content Placeholder 4">
            <a:extLst>
              <a:ext uri="{FF2B5EF4-FFF2-40B4-BE49-F238E27FC236}">
                <a16:creationId xmlns:a16="http://schemas.microsoft.com/office/drawing/2014/main" id="{D522B49A-14A9-FD44-A18B-499D9814B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8501" y="1752872"/>
            <a:ext cx="6387331" cy="3941346"/>
          </a:xfrm>
          <a:prstGeom prst="rect">
            <a:avLst/>
          </a:prstGeom>
        </p:spPr>
      </p:pic>
    </p:spTree>
    <p:extLst>
      <p:ext uri="{BB962C8B-B14F-4D97-AF65-F5344CB8AC3E}">
        <p14:creationId xmlns:p14="http://schemas.microsoft.com/office/powerpoint/2010/main" val="28202467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A8F13-9505-4525-A2EB-DE1F9C64B993}"/>
              </a:ext>
            </a:extLst>
          </p:cNvPr>
          <p:cNvSpPr>
            <a:spLocks noGrp="1"/>
          </p:cNvSpPr>
          <p:nvPr>
            <p:ph type="title"/>
          </p:nvPr>
        </p:nvSpPr>
        <p:spPr/>
        <p:txBody>
          <a:bodyPr/>
          <a:lstStyle/>
          <a:p>
            <a:pPr algn="ctr"/>
            <a:r>
              <a:rPr lang="en-US" dirty="0"/>
              <a:t>Uniqueness of GCF (5)</a:t>
            </a:r>
          </a:p>
        </p:txBody>
      </p:sp>
      <p:sp>
        <p:nvSpPr>
          <p:cNvPr id="3" name="Content Placeholder 2">
            <a:extLst>
              <a:ext uri="{FF2B5EF4-FFF2-40B4-BE49-F238E27FC236}">
                <a16:creationId xmlns:a16="http://schemas.microsoft.com/office/drawing/2014/main" id="{2C1DBDB6-C39C-4A7F-B767-EC431DCFD8E7}"/>
              </a:ext>
            </a:extLst>
          </p:cNvPr>
          <p:cNvSpPr>
            <a:spLocks noGrp="1"/>
          </p:cNvSpPr>
          <p:nvPr>
            <p:ph idx="1"/>
          </p:nvPr>
        </p:nvSpPr>
        <p:spPr>
          <a:xfrm>
            <a:off x="5555672" y="1690688"/>
            <a:ext cx="6212257" cy="4486275"/>
          </a:xfrm>
        </p:spPr>
        <p:txBody>
          <a:bodyPr>
            <a:noAutofit/>
          </a:bodyPr>
          <a:lstStyle/>
          <a:p>
            <a:pPr marL="0" indent="0" algn="ctr">
              <a:buNone/>
            </a:pPr>
            <a:r>
              <a:rPr lang="en-US" sz="3000" dirty="0">
                <a:effectLst/>
                <a:latin typeface="Lucida Bright" panose="02040602050505020304" pitchFamily="18" charset="0"/>
                <a:ea typeface="Calibri" panose="020F0502020204030204" pitchFamily="34" charset="0"/>
                <a:cs typeface="Tahoma" panose="020B0604030504040204" pitchFamily="34" charset="0"/>
              </a:rPr>
              <a:t>We’ve experimented with a model of </a:t>
            </a:r>
            <a:r>
              <a:rPr lang="en-US" sz="3000" b="1" dirty="0">
                <a:effectLst/>
                <a:latin typeface="Lucida Bright" panose="02040602050505020304" pitchFamily="18" charset="0"/>
                <a:ea typeface="Calibri" panose="020F0502020204030204" pitchFamily="34" charset="0"/>
                <a:cs typeface="Tahoma" panose="020B0604030504040204" pitchFamily="34" charset="0"/>
              </a:rPr>
              <a:t>participation rather than membership</a:t>
            </a:r>
            <a:r>
              <a:rPr lang="en-US" sz="3000" dirty="0">
                <a:effectLst/>
                <a:latin typeface="Lucida Bright" panose="02040602050505020304" pitchFamily="18" charset="0"/>
                <a:ea typeface="Calibri" panose="020F0502020204030204" pitchFamily="34" charset="0"/>
                <a:cs typeface="Tahoma" panose="020B0604030504040204" pitchFamily="34" charset="0"/>
              </a:rPr>
              <a:t> that broadens the category of who can participate so it is NOT limited to these pillars – important as they are, the </a:t>
            </a:r>
            <a:r>
              <a:rPr lang="en-US" sz="3000" b="1" dirty="0">
                <a:effectLst/>
                <a:latin typeface="Lucida Bright" panose="02040602050505020304" pitchFamily="18" charset="0"/>
                <a:ea typeface="Calibri" panose="020F0502020204030204" pitchFamily="34" charset="0"/>
                <a:cs typeface="Tahoma" panose="020B0604030504040204" pitchFamily="34" charset="0"/>
              </a:rPr>
              <a:t>circumference is larger and reflects the emerging landscape of global Christianity. </a:t>
            </a:r>
            <a:endParaRPr lang="en-US" sz="3000" dirty="0"/>
          </a:p>
        </p:txBody>
      </p:sp>
      <p:pic>
        <p:nvPicPr>
          <p:cNvPr id="4" name="Content Placeholder 13">
            <a:extLst>
              <a:ext uri="{FF2B5EF4-FFF2-40B4-BE49-F238E27FC236}">
                <a16:creationId xmlns:a16="http://schemas.microsoft.com/office/drawing/2014/main" id="{8CF87838-D6CC-EC4F-9564-451CF4C2A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6963"/>
            <a:ext cx="10929731" cy="168797"/>
          </a:xfrm>
          <a:prstGeom prst="rect">
            <a:avLst/>
          </a:prstGeom>
        </p:spPr>
      </p:pic>
      <p:pic>
        <p:nvPicPr>
          <p:cNvPr id="5" name="Content Placeholder 13">
            <a:extLst>
              <a:ext uri="{FF2B5EF4-FFF2-40B4-BE49-F238E27FC236}">
                <a16:creationId xmlns:a16="http://schemas.microsoft.com/office/drawing/2014/main" id="{A24D9A1F-C1E2-0949-A72A-DA2F1FFC1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449921"/>
            <a:ext cx="10929731" cy="168797"/>
          </a:xfrm>
          <a:prstGeom prst="rect">
            <a:avLst/>
          </a:prstGeom>
        </p:spPr>
      </p:pic>
      <p:pic>
        <p:nvPicPr>
          <p:cNvPr id="6" name="Content Placeholder 4">
            <a:extLst>
              <a:ext uri="{FF2B5EF4-FFF2-40B4-BE49-F238E27FC236}">
                <a16:creationId xmlns:a16="http://schemas.microsoft.com/office/drawing/2014/main" id="{3D5D467E-5FC7-2747-BDC2-6D2A61416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930" y="2123953"/>
            <a:ext cx="5386008" cy="3556410"/>
          </a:xfrm>
          <a:prstGeom prst="rect">
            <a:avLst/>
          </a:prstGeom>
        </p:spPr>
      </p:pic>
    </p:spTree>
    <p:extLst>
      <p:ext uri="{BB962C8B-B14F-4D97-AF65-F5344CB8AC3E}">
        <p14:creationId xmlns:p14="http://schemas.microsoft.com/office/powerpoint/2010/main" val="882227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F531-C24C-40BD-BEA6-B97C38B0BA8A}"/>
              </a:ext>
            </a:extLst>
          </p:cNvPr>
          <p:cNvSpPr>
            <a:spLocks noGrp="1"/>
          </p:cNvSpPr>
          <p:nvPr>
            <p:ph type="title"/>
          </p:nvPr>
        </p:nvSpPr>
        <p:spPr>
          <a:xfrm>
            <a:off x="838200" y="365125"/>
            <a:ext cx="10515600" cy="929131"/>
          </a:xfrm>
        </p:spPr>
        <p:txBody>
          <a:bodyPr/>
          <a:lstStyle/>
          <a:p>
            <a:pPr algn="ctr"/>
            <a:r>
              <a:rPr lang="en-US" dirty="0"/>
              <a:t>Facing Common Challenges Together</a:t>
            </a:r>
          </a:p>
        </p:txBody>
      </p:sp>
      <p:sp>
        <p:nvSpPr>
          <p:cNvPr id="3" name="Content Placeholder 2">
            <a:extLst>
              <a:ext uri="{FF2B5EF4-FFF2-40B4-BE49-F238E27FC236}">
                <a16:creationId xmlns:a16="http://schemas.microsoft.com/office/drawing/2014/main" id="{455DAA7E-0FA7-4A98-94E9-80B1A2AB8D85}"/>
              </a:ext>
            </a:extLst>
          </p:cNvPr>
          <p:cNvSpPr>
            <a:spLocks noGrp="1"/>
          </p:cNvSpPr>
          <p:nvPr>
            <p:ph idx="1"/>
          </p:nvPr>
        </p:nvSpPr>
        <p:spPr>
          <a:xfrm>
            <a:off x="422704" y="4380591"/>
            <a:ext cx="5350565" cy="1628295"/>
          </a:xfrm>
        </p:spPr>
        <p:txBody>
          <a:bodyPr>
            <a:noAutofit/>
          </a:bodyPr>
          <a:lstStyle/>
          <a:p>
            <a:pPr marL="0" indent="0" algn="ctr">
              <a:buNone/>
            </a:pPr>
            <a:r>
              <a:rPr lang="en-US" sz="3000" i="1" dirty="0"/>
              <a:t>Discrimination, Persecution, Martyrdom: Following Christ Together</a:t>
            </a:r>
            <a:r>
              <a:rPr lang="en-US" sz="3000" dirty="0"/>
              <a:t>, Tirana, Albania         Nov 2015</a:t>
            </a:r>
          </a:p>
        </p:txBody>
      </p:sp>
      <p:pic>
        <p:nvPicPr>
          <p:cNvPr id="4" name="Content Placeholder 13">
            <a:extLst>
              <a:ext uri="{FF2B5EF4-FFF2-40B4-BE49-F238E27FC236}">
                <a16:creationId xmlns:a16="http://schemas.microsoft.com/office/drawing/2014/main" id="{7BC0E1C6-31C2-894C-A981-8B63FEBB37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7683"/>
            <a:ext cx="10929731" cy="168797"/>
          </a:xfrm>
          <a:prstGeom prst="rect">
            <a:avLst/>
          </a:prstGeom>
        </p:spPr>
      </p:pic>
      <p:pic>
        <p:nvPicPr>
          <p:cNvPr id="5" name="Content Placeholder 13">
            <a:extLst>
              <a:ext uri="{FF2B5EF4-FFF2-40B4-BE49-F238E27FC236}">
                <a16:creationId xmlns:a16="http://schemas.microsoft.com/office/drawing/2014/main" id="{5995A8A1-F0DE-2849-82CA-2E5900CA38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294256"/>
            <a:ext cx="10929731" cy="168797"/>
          </a:xfrm>
          <a:prstGeom prst="rect">
            <a:avLst/>
          </a:prstGeom>
        </p:spPr>
      </p:pic>
      <p:sp>
        <p:nvSpPr>
          <p:cNvPr id="6" name="Content Placeholder 2">
            <a:extLst>
              <a:ext uri="{FF2B5EF4-FFF2-40B4-BE49-F238E27FC236}">
                <a16:creationId xmlns:a16="http://schemas.microsoft.com/office/drawing/2014/main" id="{FD0824DC-0985-1C47-AC06-980CB43095F2}"/>
              </a:ext>
            </a:extLst>
          </p:cNvPr>
          <p:cNvSpPr txBox="1">
            <a:spLocks/>
          </p:cNvSpPr>
          <p:nvPr/>
        </p:nvSpPr>
        <p:spPr>
          <a:xfrm>
            <a:off x="6195116" y="1631850"/>
            <a:ext cx="5158684" cy="17557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000" i="1" dirty="0"/>
              <a:t>Call to Mission, Perceptions of Proselytism: A Global Conversation </a:t>
            </a:r>
            <a:r>
              <a:rPr lang="en-US" sz="3000" dirty="0"/>
              <a:t>Accra, Ghana    Jun 2017</a:t>
            </a:r>
          </a:p>
        </p:txBody>
      </p:sp>
      <p:pic>
        <p:nvPicPr>
          <p:cNvPr id="7" name="Content Placeholder 9">
            <a:extLst>
              <a:ext uri="{FF2B5EF4-FFF2-40B4-BE49-F238E27FC236}">
                <a16:creationId xmlns:a16="http://schemas.microsoft.com/office/drawing/2014/main" id="{29FF8321-8250-7E41-A658-9ED79F5E4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9" y="3495137"/>
            <a:ext cx="5365750" cy="2743768"/>
          </a:xfrm>
          <a:prstGeom prst="rect">
            <a:avLst/>
          </a:prstGeom>
        </p:spPr>
      </p:pic>
      <p:pic>
        <p:nvPicPr>
          <p:cNvPr id="9" name="Content Placeholder 9">
            <a:extLst>
              <a:ext uri="{FF2B5EF4-FFF2-40B4-BE49-F238E27FC236}">
                <a16:creationId xmlns:a16="http://schemas.microsoft.com/office/drawing/2014/main" id="{161CA989-061E-D94A-8B85-3E068CB75B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008" y="1552009"/>
            <a:ext cx="5277875" cy="2771194"/>
          </a:xfrm>
          <a:prstGeom prst="rect">
            <a:avLst/>
          </a:prstGeom>
        </p:spPr>
      </p:pic>
    </p:spTree>
    <p:extLst>
      <p:ext uri="{BB962C8B-B14F-4D97-AF65-F5344CB8AC3E}">
        <p14:creationId xmlns:p14="http://schemas.microsoft.com/office/powerpoint/2010/main" val="37419104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10">
            <a:extLst>
              <a:ext uri="{FF2B5EF4-FFF2-40B4-BE49-F238E27FC236}">
                <a16:creationId xmlns:a16="http://schemas.microsoft.com/office/drawing/2014/main" id="{6DF22753-6EAE-CE4B-AA58-3F5013A02955}"/>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8478700" y="1924944"/>
            <a:ext cx="3082164" cy="3645074"/>
          </a:xfrm>
          <a:prstGeom prst="rect">
            <a:avLst/>
          </a:prstGeom>
          <a:effectLst>
            <a:outerShdw blurRad="50800" dist="50800" dir="5400000" algn="ctr" rotWithShape="0">
              <a:srgbClr val="000000">
                <a:alpha val="50000"/>
              </a:srgbClr>
            </a:outerShdw>
          </a:effectLst>
        </p:spPr>
      </p:pic>
      <p:sp>
        <p:nvSpPr>
          <p:cNvPr id="2" name="Title 1">
            <a:extLst>
              <a:ext uri="{FF2B5EF4-FFF2-40B4-BE49-F238E27FC236}">
                <a16:creationId xmlns:a16="http://schemas.microsoft.com/office/drawing/2014/main" id="{FBA9EA45-08A6-48E7-A68A-24D7F500529B}"/>
              </a:ext>
            </a:extLst>
          </p:cNvPr>
          <p:cNvSpPr>
            <a:spLocks noGrp="1"/>
          </p:cNvSpPr>
          <p:nvPr>
            <p:ph type="title"/>
          </p:nvPr>
        </p:nvSpPr>
        <p:spPr>
          <a:xfrm>
            <a:off x="838200" y="365126"/>
            <a:ext cx="10515600" cy="782638"/>
          </a:xfrm>
        </p:spPr>
        <p:txBody>
          <a:bodyPr/>
          <a:lstStyle/>
          <a:p>
            <a:pPr algn="ctr"/>
            <a:r>
              <a:rPr lang="en-US" dirty="0"/>
              <a:t>Expectation</a:t>
            </a:r>
          </a:p>
        </p:txBody>
      </p:sp>
      <p:sp>
        <p:nvSpPr>
          <p:cNvPr id="3" name="Content Placeholder 2">
            <a:extLst>
              <a:ext uri="{FF2B5EF4-FFF2-40B4-BE49-F238E27FC236}">
                <a16:creationId xmlns:a16="http://schemas.microsoft.com/office/drawing/2014/main" id="{9974B446-16DB-4680-8767-3C3673CEBFBF}"/>
              </a:ext>
            </a:extLst>
          </p:cNvPr>
          <p:cNvSpPr>
            <a:spLocks noGrp="1"/>
          </p:cNvSpPr>
          <p:nvPr>
            <p:ph idx="1"/>
          </p:nvPr>
        </p:nvSpPr>
        <p:spPr>
          <a:xfrm>
            <a:off x="631132" y="1417983"/>
            <a:ext cx="7847568" cy="4759700"/>
          </a:xfrm>
        </p:spPr>
        <p:txBody>
          <a:bodyPr>
            <a:normAutofit/>
          </a:bodyPr>
          <a:lstStyle/>
          <a:p>
            <a:pPr marL="0" indent="0" algn="ctr">
              <a:buNone/>
            </a:pPr>
            <a:r>
              <a:rPr lang="en-US" sz="3000" dirty="0"/>
              <a:t>The Forum process is conducted with the expectation that, when those who participate come to recognize Christ in one another, and one another in Christ, then there will also be recognition of the sharing of an unbreakable bond which is not of our making, but God’s.</a:t>
            </a:r>
          </a:p>
          <a:p>
            <a:pPr marL="0" indent="0" algn="ctr">
              <a:buNone/>
            </a:pPr>
            <a:r>
              <a:rPr lang="en-US" sz="3000" b="0" i="1" dirty="0">
                <a:solidFill>
                  <a:srgbClr val="000000"/>
                </a:solidFill>
                <a:effectLst/>
                <a:latin typeface="system-ui"/>
              </a:rPr>
              <a:t>I pray that your partnership with us in the faith may be effective in deepening your understanding of every good thing we share for the sake of Christ. </a:t>
            </a:r>
            <a:r>
              <a:rPr lang="en-US" sz="3000" i="1" dirty="0"/>
              <a:t>Philemon 1:6</a:t>
            </a:r>
          </a:p>
        </p:txBody>
      </p:sp>
      <p:pic>
        <p:nvPicPr>
          <p:cNvPr id="4" name="Content Placeholder 13">
            <a:extLst>
              <a:ext uri="{FF2B5EF4-FFF2-40B4-BE49-F238E27FC236}">
                <a16:creationId xmlns:a16="http://schemas.microsoft.com/office/drawing/2014/main" id="{04CF4E75-FDEF-6A4A-92BD-531F0E4D5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34" y="6177683"/>
            <a:ext cx="10929731" cy="168797"/>
          </a:xfrm>
          <a:prstGeom prst="rect">
            <a:avLst/>
          </a:prstGeom>
        </p:spPr>
      </p:pic>
      <p:pic>
        <p:nvPicPr>
          <p:cNvPr id="5" name="Content Placeholder 13">
            <a:extLst>
              <a:ext uri="{FF2B5EF4-FFF2-40B4-BE49-F238E27FC236}">
                <a16:creationId xmlns:a16="http://schemas.microsoft.com/office/drawing/2014/main" id="{CE33792D-E343-CA47-8E64-6A74F6E622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33" y="1148483"/>
            <a:ext cx="10929731" cy="168797"/>
          </a:xfrm>
          <a:prstGeom prst="rect">
            <a:avLst/>
          </a:prstGeom>
        </p:spPr>
      </p:pic>
    </p:spTree>
    <p:extLst>
      <p:ext uri="{BB962C8B-B14F-4D97-AF65-F5344CB8AC3E}">
        <p14:creationId xmlns:p14="http://schemas.microsoft.com/office/powerpoint/2010/main" val="1846890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E53FC-2969-49E3-B215-5BC70BC531CE}"/>
              </a:ext>
            </a:extLst>
          </p:cNvPr>
          <p:cNvSpPr>
            <a:spLocks noGrp="1"/>
          </p:cNvSpPr>
          <p:nvPr>
            <p:ph type="title"/>
          </p:nvPr>
        </p:nvSpPr>
        <p:spPr>
          <a:xfrm>
            <a:off x="838200" y="365126"/>
            <a:ext cx="10515600" cy="933588"/>
          </a:xfrm>
        </p:spPr>
        <p:txBody>
          <a:bodyPr/>
          <a:lstStyle/>
          <a:p>
            <a:r>
              <a:rPr lang="en-US" dirty="0"/>
              <a:t>State of Christian Denominations in the World</a:t>
            </a:r>
          </a:p>
        </p:txBody>
      </p:sp>
      <p:sp>
        <p:nvSpPr>
          <p:cNvPr id="3" name="Content Placeholder 2">
            <a:extLst>
              <a:ext uri="{FF2B5EF4-FFF2-40B4-BE49-F238E27FC236}">
                <a16:creationId xmlns:a16="http://schemas.microsoft.com/office/drawing/2014/main" id="{AC06ED2A-2BB1-47BD-B901-9828E75BEB68}"/>
              </a:ext>
            </a:extLst>
          </p:cNvPr>
          <p:cNvSpPr>
            <a:spLocks noGrp="1"/>
          </p:cNvSpPr>
          <p:nvPr>
            <p:ph idx="1"/>
          </p:nvPr>
        </p:nvSpPr>
        <p:spPr>
          <a:xfrm>
            <a:off x="631133" y="1690688"/>
            <a:ext cx="10929731" cy="4655792"/>
          </a:xfrm>
        </p:spPr>
        <p:txBody>
          <a:bodyPr>
            <a:normAutofit lnSpcReduction="10000"/>
          </a:bodyPr>
          <a:lstStyle/>
          <a:p>
            <a:r>
              <a:rPr lang="en-US" sz="2000" b="1" dirty="0">
                <a:latin typeface="Lucida Bright" panose="02040602050505020304" pitchFamily="18" charset="77"/>
              </a:rPr>
              <a:t>45000 denominations and counting . . .</a:t>
            </a:r>
          </a:p>
          <a:p>
            <a:pPr marL="0" indent="0">
              <a:buNone/>
            </a:pPr>
            <a:endParaRPr lang="en-US" sz="300" b="1" dirty="0">
              <a:latin typeface="Lucida Bright" panose="02040602050505020304" pitchFamily="18" charset="77"/>
            </a:endParaRPr>
          </a:p>
          <a:p>
            <a:pPr marL="0" marR="0">
              <a:lnSpc>
                <a:spcPct val="107000"/>
              </a:lnSpc>
              <a:spcBef>
                <a:spcPts val="0"/>
              </a:spcBef>
              <a:spcAft>
                <a:spcPts val="800"/>
              </a:spcAft>
            </a:pPr>
            <a:r>
              <a:rPr lang="en-US" sz="2000" dirty="0">
                <a:effectLst/>
                <a:latin typeface="Lucida Bright" panose="02040602050505020304" pitchFamily="18" charset="0"/>
                <a:ea typeface="Calibri" panose="020F0502020204030204" pitchFamily="34" charset="0"/>
                <a:cs typeface="Times New Roman" panose="02020603050405020304" pitchFamily="18" charset="0"/>
              </a:rPr>
              <a:t>Ephesians 4:1-6, 12-13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500"/>
              </a:spcBef>
              <a:spcAft>
                <a:spcPts val="750"/>
              </a:spcAft>
            </a:pPr>
            <a:r>
              <a:rPr lang="en-US" sz="1800" dirty="0">
                <a:solidFill>
                  <a:srgbClr val="1F3763"/>
                </a:solidFill>
                <a:effectLst/>
                <a:latin typeface="Lucida Bright" panose="02040602050505020304" pitchFamily="18" charset="0"/>
                <a:ea typeface="Times New Roman" panose="02020603050405020304" pitchFamily="18" charset="0"/>
                <a:cs typeface="Times New Roman" panose="02020603050405020304" pitchFamily="18" charset="0"/>
              </a:rPr>
              <a:t> </a:t>
            </a:r>
            <a:r>
              <a:rPr lang="en-US" sz="2000" b="1"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Unity and Maturity in the Body of Christ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000" b="1"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4 </a:t>
            </a:r>
            <a:r>
              <a:rPr lang="en-US" sz="2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As a prisoner for the Lord, then, I urge you to live a life worthy of the calling you have received. </a:t>
            </a:r>
            <a:r>
              <a:rPr lang="en-US" sz="2000" b="1" baseline="30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2 </a:t>
            </a:r>
            <a:r>
              <a:rPr lang="en-US" sz="2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Be completely humble and gentle; be patient, bearing with one another in love. </a:t>
            </a:r>
            <a:r>
              <a:rPr lang="en-US" sz="2000" b="1" baseline="30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3 </a:t>
            </a:r>
            <a:r>
              <a:rPr lang="en-US" sz="2000" i="1"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Make every effort to keep the unity of the Spirit through the bond of peace. </a:t>
            </a:r>
            <a:r>
              <a:rPr lang="en-US" sz="2000" b="1" i="1" baseline="30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4 </a:t>
            </a:r>
            <a:r>
              <a:rPr lang="en-US" sz="2000" i="1"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There is one body and one Spirit, just as you were called to one hope when you were called; </a:t>
            </a:r>
            <a:r>
              <a:rPr lang="en-US" sz="2000" b="1" i="1" baseline="30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5 </a:t>
            </a:r>
            <a:r>
              <a:rPr lang="en-US" sz="2000" i="1"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one Lord, one faith, one baptism; </a:t>
            </a:r>
            <a:r>
              <a:rPr lang="en-US" sz="2000" b="1" i="1" baseline="30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6 </a:t>
            </a:r>
            <a:r>
              <a:rPr lang="en-US" sz="2000" i="1"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one God and Father of all, who is over all and through all and in all . .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800"/>
              </a:spcAft>
            </a:pPr>
            <a:r>
              <a:rPr lang="en-US" sz="2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 </a:t>
            </a:r>
            <a:r>
              <a:rPr lang="en-US" sz="2000" b="1" baseline="30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12 </a:t>
            </a:r>
            <a:r>
              <a:rPr lang="en-US" sz="2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to equip his people for works of service, so that the body of Christ may be built up </a:t>
            </a:r>
            <a:r>
              <a:rPr lang="en-US" sz="2000" b="1" baseline="30000"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13 </a:t>
            </a:r>
            <a:r>
              <a:rPr lang="en-US" sz="2000" i="1" dirty="0">
                <a:solidFill>
                  <a:srgbClr val="000000"/>
                </a:solidFill>
                <a:effectLst/>
                <a:latin typeface="Lucida Bright" panose="02040602050505020304" pitchFamily="18" charset="0"/>
                <a:ea typeface="Times New Roman" panose="02020603050405020304" pitchFamily="18" charset="0"/>
                <a:cs typeface="Segoe UI" panose="020B0502040204020203" pitchFamily="34" charset="0"/>
              </a:rPr>
              <a:t>until we all reach unity in the faith and in the knowledge of the Son of God and become mature, attaining to the whole measure of the fullness of Christ.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348B37C2-AA33-5A4D-B43B-11B29F422A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7683"/>
            <a:ext cx="10929731" cy="168797"/>
          </a:xfrm>
          <a:prstGeom prst="rect">
            <a:avLst/>
          </a:prstGeom>
        </p:spPr>
      </p:pic>
      <p:pic>
        <p:nvPicPr>
          <p:cNvPr id="5" name="Content Placeholder 13">
            <a:extLst>
              <a:ext uri="{FF2B5EF4-FFF2-40B4-BE49-F238E27FC236}">
                <a16:creationId xmlns:a16="http://schemas.microsoft.com/office/drawing/2014/main" id="{8D42A34E-9CA1-CA4A-A0F0-4EEFF36994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3" y="1298714"/>
            <a:ext cx="10929731" cy="168797"/>
          </a:xfrm>
          <a:prstGeom prst="rect">
            <a:avLst/>
          </a:prstGeom>
        </p:spPr>
      </p:pic>
    </p:spTree>
    <p:extLst>
      <p:ext uri="{BB962C8B-B14F-4D97-AF65-F5344CB8AC3E}">
        <p14:creationId xmlns:p14="http://schemas.microsoft.com/office/powerpoint/2010/main" val="9181014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1E9E7-E635-4AB9-A8A0-F21397F232F7}"/>
              </a:ext>
            </a:extLst>
          </p:cNvPr>
          <p:cNvSpPr>
            <a:spLocks noGrp="1"/>
          </p:cNvSpPr>
          <p:nvPr>
            <p:ph type="title"/>
          </p:nvPr>
        </p:nvSpPr>
        <p:spPr/>
        <p:txBody>
          <a:bodyPr/>
          <a:lstStyle/>
          <a:p>
            <a:pPr algn="ctr"/>
            <a:r>
              <a:rPr lang="en-US" dirty="0"/>
              <a:t>Too Important Not To Do It Together</a:t>
            </a:r>
          </a:p>
        </p:txBody>
      </p:sp>
      <p:sp>
        <p:nvSpPr>
          <p:cNvPr id="3" name="Content Placeholder 2">
            <a:extLst>
              <a:ext uri="{FF2B5EF4-FFF2-40B4-BE49-F238E27FC236}">
                <a16:creationId xmlns:a16="http://schemas.microsoft.com/office/drawing/2014/main" id="{8D2E99BA-7E47-4881-9688-57B009C4B979}"/>
              </a:ext>
            </a:extLst>
          </p:cNvPr>
          <p:cNvSpPr>
            <a:spLocks noGrp="1"/>
          </p:cNvSpPr>
          <p:nvPr>
            <p:ph idx="1"/>
          </p:nvPr>
        </p:nvSpPr>
        <p:spPr>
          <a:xfrm>
            <a:off x="838200" y="1825625"/>
            <a:ext cx="10515600" cy="3722768"/>
          </a:xfrm>
        </p:spPr>
        <p:txBody>
          <a:bodyPr/>
          <a:lstStyle/>
          <a:p>
            <a:pPr marL="0" indent="0" algn="ctr">
              <a:buNone/>
            </a:pPr>
            <a:endParaRPr lang="en-US" sz="3200" b="1" dirty="0">
              <a:solidFill>
                <a:srgbClr val="111111"/>
              </a:solidFill>
              <a:effectLst/>
              <a:latin typeface="Lucida Bright" panose="02040602050505020304" pitchFamily="18" charset="0"/>
              <a:ea typeface="Calibri" panose="020F0502020204030204" pitchFamily="34" charset="0"/>
              <a:cs typeface="Times New Roman" panose="02020603050405020304" pitchFamily="18" charset="0"/>
            </a:endParaRPr>
          </a:p>
          <a:p>
            <a:pPr marL="0" indent="0" algn="ctr">
              <a:buNone/>
            </a:pPr>
            <a:r>
              <a:rPr lang="en-US" sz="3200" b="1" dirty="0">
                <a:solidFill>
                  <a:srgbClr val="111111"/>
                </a:solidFill>
                <a:effectLst/>
                <a:latin typeface="Lucida Bright" panose="02040602050505020304" pitchFamily="18" charset="0"/>
                <a:ea typeface="Calibri" panose="020F0502020204030204" pitchFamily="34" charset="0"/>
                <a:cs typeface="Times New Roman" panose="02020603050405020304" pitchFamily="18" charset="0"/>
              </a:rPr>
              <a:t>Whether we are Christians who are about The Great Commission, the Great Commandment, or the Great Collaboration, each of these and all of them together, is too big for anyone to accomplish alone and too important not to try to do together</a:t>
            </a:r>
            <a:r>
              <a:rPr lang="en-US" sz="3200" dirty="0">
                <a:solidFill>
                  <a:srgbClr val="111111"/>
                </a:solidFill>
                <a:effectLst/>
                <a:latin typeface="Lucida Bright" panose="02040602050505020304" pitchFamily="18" charset="0"/>
                <a:ea typeface="Calibri" panose="020F0502020204030204" pitchFamily="34" charset="0"/>
                <a:cs typeface="Arial" panose="020B0604020202020204" pitchFamily="34"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3B39B523-6315-8F4C-9D67-A08B742A6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6963"/>
            <a:ext cx="10929731" cy="168797"/>
          </a:xfrm>
          <a:prstGeom prst="rect">
            <a:avLst/>
          </a:prstGeom>
        </p:spPr>
      </p:pic>
      <p:pic>
        <p:nvPicPr>
          <p:cNvPr id="5" name="Content Placeholder 13">
            <a:extLst>
              <a:ext uri="{FF2B5EF4-FFF2-40B4-BE49-F238E27FC236}">
                <a16:creationId xmlns:a16="http://schemas.microsoft.com/office/drawing/2014/main" id="{51D628DD-6FF1-4246-A8E8-45D4C1E20F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3" y="1434423"/>
            <a:ext cx="10929731" cy="168797"/>
          </a:xfrm>
          <a:prstGeom prst="rect">
            <a:avLst/>
          </a:prstGeom>
        </p:spPr>
      </p:pic>
    </p:spTree>
    <p:extLst>
      <p:ext uri="{BB962C8B-B14F-4D97-AF65-F5344CB8AC3E}">
        <p14:creationId xmlns:p14="http://schemas.microsoft.com/office/powerpoint/2010/main" val="3440992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4E2FC7-8CDF-443B-A927-D055B9BF4C49}"/>
              </a:ext>
            </a:extLst>
          </p:cNvPr>
          <p:cNvSpPr>
            <a:spLocks noGrp="1"/>
          </p:cNvSpPr>
          <p:nvPr>
            <p:ph type="title"/>
          </p:nvPr>
        </p:nvSpPr>
        <p:spPr>
          <a:xfrm>
            <a:off x="838200" y="365126"/>
            <a:ext cx="10515600" cy="715530"/>
          </a:xfrm>
        </p:spPr>
        <p:txBody>
          <a:bodyPr>
            <a:normAutofit/>
          </a:bodyPr>
          <a:lstStyle/>
          <a:p>
            <a:pPr algn="ctr"/>
            <a:r>
              <a:rPr lang="en-US" sz="4400" b="1" dirty="0">
                <a:solidFill>
                  <a:srgbClr val="1D1D1D"/>
                </a:solidFill>
                <a:effectLst/>
                <a:ea typeface="Calibri" panose="020F0502020204030204" pitchFamily="34" charset="0"/>
                <a:cs typeface="Arial" panose="020B0604020202020204" pitchFamily="34" charset="0"/>
              </a:rPr>
              <a:t>The Journey we are on:</a:t>
            </a:r>
            <a:endParaRPr lang="en-US" b="1" dirty="0"/>
          </a:p>
        </p:txBody>
      </p:sp>
      <p:sp>
        <p:nvSpPr>
          <p:cNvPr id="3" name="Content Placeholder 2">
            <a:extLst>
              <a:ext uri="{FF2B5EF4-FFF2-40B4-BE49-F238E27FC236}">
                <a16:creationId xmlns:a16="http://schemas.microsoft.com/office/drawing/2014/main" id="{85EEA7EB-DCC4-4BBD-B7BE-B93C1939CDEA}"/>
              </a:ext>
            </a:extLst>
          </p:cNvPr>
          <p:cNvSpPr>
            <a:spLocks noGrp="1"/>
          </p:cNvSpPr>
          <p:nvPr>
            <p:ph idx="1"/>
          </p:nvPr>
        </p:nvSpPr>
        <p:spPr>
          <a:xfrm>
            <a:off x="631133" y="1496290"/>
            <a:ext cx="10929731" cy="4888129"/>
          </a:xfrm>
        </p:spPr>
        <p:txBody>
          <a:bodyPr>
            <a:normAutofit fontScale="70000" lnSpcReduction="20000"/>
          </a:bodyPr>
          <a:lstStyle/>
          <a:p>
            <a:pPr marL="342900" marR="0" lvl="0" indent="-342900">
              <a:lnSpc>
                <a:spcPct val="107000"/>
              </a:lnSpc>
              <a:spcBef>
                <a:spcPts val="0"/>
              </a:spcBef>
              <a:spcAft>
                <a:spcPts val="0"/>
              </a:spcAft>
              <a:buFont typeface="+mj-lt"/>
              <a:buAutoNum type="arabicPeriod"/>
            </a:pPr>
            <a:r>
              <a:rPr lang="en-US" sz="3600" dirty="0">
                <a:solidFill>
                  <a:srgbClr val="1D1D1D"/>
                </a:solidFill>
                <a:effectLst/>
                <a:ea typeface="Calibri" panose="020F0502020204030204" pitchFamily="34" charset="0"/>
                <a:cs typeface="Arial" panose="020B0604020202020204" pitchFamily="34" charset="0"/>
              </a:rPr>
              <a:t>It is a common journey of those who have decided to set out together inspite of differing and sometimes conflicting doctrines of the Church and of Christian Unity – and without knowing in advance what unity will be given and experienced on the journey</a:t>
            </a:r>
            <a:endParaRPr lang="en-US" sz="3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1600" dirty="0">
              <a:solidFill>
                <a:srgbClr val="1D1D1D"/>
              </a:solidFill>
              <a:effectLst/>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3600" dirty="0">
                <a:solidFill>
                  <a:srgbClr val="1D1D1D"/>
                </a:solidFill>
                <a:effectLst/>
                <a:ea typeface="Calibri" panose="020F0502020204030204" pitchFamily="34" charset="0"/>
                <a:cs typeface="Arial" panose="020B0604020202020204" pitchFamily="34" charset="0"/>
              </a:rPr>
              <a:t>This is a journey whose primary purpose is faithfulness in both love for one another and compassion for the world, faithfulness in both unity and mission. </a:t>
            </a:r>
            <a:endParaRPr lang="en-US" sz="3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1600" dirty="0">
              <a:solidFill>
                <a:srgbClr val="1D1D1D"/>
              </a:solidFill>
              <a:effectLst/>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3600" dirty="0">
                <a:solidFill>
                  <a:srgbClr val="1D1D1D"/>
                </a:solidFill>
                <a:effectLst/>
                <a:ea typeface="Calibri" panose="020F0502020204030204" pitchFamily="34" charset="0"/>
                <a:cs typeface="Arial" panose="020B0604020202020204" pitchFamily="34" charset="0"/>
              </a:rPr>
              <a:t>And the sufficient basis for our journey is faith in the Triune God and in Jesus Christ – both divine and human. A faith that can be confessed together by both older churches and younger churches, who have equal space and equal respect </a:t>
            </a:r>
            <a:r>
              <a:rPr lang="en-US" sz="3600">
                <a:solidFill>
                  <a:srgbClr val="1D1D1D"/>
                </a:solidFill>
                <a:effectLst/>
                <a:ea typeface="Calibri" panose="020F0502020204030204" pitchFamily="34" charset="0"/>
                <a:cs typeface="Arial" panose="020B0604020202020204" pitchFamily="34" charset="0"/>
              </a:rPr>
              <a:t>on this </a:t>
            </a:r>
            <a:r>
              <a:rPr lang="en-US" sz="3600" dirty="0">
                <a:solidFill>
                  <a:srgbClr val="1D1D1D"/>
                </a:solidFill>
                <a:effectLst/>
                <a:ea typeface="Calibri" panose="020F0502020204030204" pitchFamily="34" charset="0"/>
                <a:cs typeface="Arial" panose="020B0604020202020204" pitchFamily="34" charset="0"/>
              </a:rPr>
              <a:t>journey.</a:t>
            </a:r>
            <a:endParaRPr lang="en-US" sz="3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endParaRPr lang="en-US" sz="1600" dirty="0">
              <a:solidFill>
                <a:srgbClr val="1D1D1D"/>
              </a:solidFill>
              <a:effectLst/>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a:pPr>
            <a:r>
              <a:rPr lang="en-US" sz="3600" dirty="0">
                <a:solidFill>
                  <a:srgbClr val="1D1D1D"/>
                </a:solidFill>
                <a:effectLst/>
                <a:ea typeface="Calibri" panose="020F0502020204030204" pitchFamily="34" charset="0"/>
                <a:cs typeface="Arial" panose="020B0604020202020204" pitchFamily="34" charset="0"/>
              </a:rPr>
              <a:t>On this journey, life together consists of both being together and doing together.</a:t>
            </a:r>
            <a:endParaRPr lang="en-US" sz="3600" dirty="0">
              <a:effectLs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endParaRPr lang="en-US" sz="1400" dirty="0">
              <a:solidFill>
                <a:srgbClr val="1D1D1D"/>
              </a:solidFill>
              <a:effectLst/>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mj-lt"/>
              <a:buAutoNum type="arabicPeriod"/>
            </a:pPr>
            <a:r>
              <a:rPr lang="en-US" sz="3600" dirty="0">
                <a:solidFill>
                  <a:srgbClr val="1D1D1D"/>
                </a:solidFill>
                <a:effectLst/>
                <a:ea typeface="Calibri" panose="020F0502020204030204" pitchFamily="34" charset="0"/>
                <a:cs typeface="Arial" panose="020B0604020202020204" pitchFamily="34" charset="0"/>
              </a:rPr>
              <a:t>We know that some day this journey will end . . . .</a:t>
            </a:r>
            <a:endParaRPr lang="en-US" sz="3600" dirty="0">
              <a:effectLst/>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E333AB7C-1AA9-C742-A1B2-5754243710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215623"/>
            <a:ext cx="10929731" cy="168797"/>
          </a:xfrm>
          <a:prstGeom prst="rect">
            <a:avLst/>
          </a:prstGeom>
        </p:spPr>
      </p:pic>
      <p:pic>
        <p:nvPicPr>
          <p:cNvPr id="5" name="Content Placeholder 13">
            <a:extLst>
              <a:ext uri="{FF2B5EF4-FFF2-40B4-BE49-F238E27FC236}">
                <a16:creationId xmlns:a16="http://schemas.microsoft.com/office/drawing/2014/main" id="{FFFBA73E-33DA-2B4B-B66D-2980C169E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3" y="1132269"/>
            <a:ext cx="10929731" cy="168797"/>
          </a:xfrm>
          <a:prstGeom prst="rect">
            <a:avLst/>
          </a:prstGeom>
        </p:spPr>
      </p:pic>
    </p:spTree>
    <p:extLst>
      <p:ext uri="{BB962C8B-B14F-4D97-AF65-F5344CB8AC3E}">
        <p14:creationId xmlns:p14="http://schemas.microsoft.com/office/powerpoint/2010/main" val="1396976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6515B-85C6-4E0B-9553-59D94A40D50C}"/>
              </a:ext>
            </a:extLst>
          </p:cNvPr>
          <p:cNvSpPr>
            <a:spLocks noGrp="1"/>
          </p:cNvSpPr>
          <p:nvPr>
            <p:ph type="title"/>
          </p:nvPr>
        </p:nvSpPr>
        <p:spPr>
          <a:xfrm>
            <a:off x="325464" y="365125"/>
            <a:ext cx="11561736" cy="1021829"/>
          </a:xfrm>
        </p:spPr>
        <p:txBody>
          <a:bodyPr>
            <a:noAutofit/>
          </a:bodyPr>
          <a:lstStyle/>
          <a:p>
            <a:pPr algn="ctr"/>
            <a:r>
              <a:rPr lang="en-US" dirty="0">
                <a:effectLst/>
                <a:ea typeface="Calibri" panose="020F0502020204030204" pitchFamily="34" charset="0"/>
                <a:cs typeface="Times New Roman" panose="02020603050405020304" pitchFamily="18" charset="0"/>
              </a:rPr>
              <a:t>The Bishop and Christian Unity: An Ecumenical </a:t>
            </a:r>
            <a:r>
              <a:rPr lang="en-US" dirty="0" err="1">
                <a:effectLst/>
                <a:ea typeface="Calibri" panose="020F0502020204030204" pitchFamily="34" charset="0"/>
                <a:cs typeface="Times New Roman" panose="02020603050405020304" pitchFamily="18" charset="0"/>
              </a:rPr>
              <a:t>Vademecum</a:t>
            </a:r>
            <a:r>
              <a:rPr lang="en-US" dirty="0">
                <a:effectLst/>
                <a:ea typeface="Calibri" panose="020F0502020204030204" pitchFamily="34" charset="0"/>
                <a:cs typeface="Times New Roman" panose="02020603050405020304" pitchFamily="18" charset="0"/>
              </a:rPr>
              <a:t>, December 2020</a:t>
            </a:r>
            <a:endParaRPr lang="en-US" dirty="0"/>
          </a:p>
        </p:txBody>
      </p:sp>
      <p:sp>
        <p:nvSpPr>
          <p:cNvPr id="3" name="Content Placeholder 2">
            <a:extLst>
              <a:ext uri="{FF2B5EF4-FFF2-40B4-BE49-F238E27FC236}">
                <a16:creationId xmlns:a16="http://schemas.microsoft.com/office/drawing/2014/main" id="{46DD4201-5754-495C-BF1B-33ECBBBB969D}"/>
              </a:ext>
            </a:extLst>
          </p:cNvPr>
          <p:cNvSpPr>
            <a:spLocks noGrp="1"/>
          </p:cNvSpPr>
          <p:nvPr>
            <p:ph idx="1"/>
          </p:nvPr>
        </p:nvSpPr>
        <p:spPr>
          <a:xfrm>
            <a:off x="438411" y="1838031"/>
            <a:ext cx="11329519" cy="4507728"/>
          </a:xfrm>
        </p:spPr>
        <p:txBody>
          <a:bodyPr>
            <a:normAutofit/>
          </a:bodyPr>
          <a:lstStyle/>
          <a:p>
            <a:pPr marL="0" indent="0">
              <a:buNone/>
            </a:pPr>
            <a:r>
              <a:rPr lang="en-US" sz="2500" dirty="0">
                <a:effectLst/>
                <a:ea typeface="Calibri" panose="020F0502020204030204" pitchFamily="34" charset="0"/>
                <a:cs typeface="Times New Roman" panose="02020603050405020304" pitchFamily="18" charset="0"/>
              </a:rPr>
              <a:t>O</a:t>
            </a:r>
            <a:r>
              <a:rPr lang="en-US" sz="2600" dirty="0">
                <a:effectLst/>
                <a:ea typeface="Calibri" panose="020F0502020204030204" pitchFamily="34" charset="0"/>
                <a:cs typeface="Times New Roman" panose="02020603050405020304" pitchFamily="18" charset="0"/>
              </a:rPr>
              <a:t>ur Lord’s prayer for unity of his disciples “that they may all be one” is tied to the mission that he gives to them “so that the world may believe (Jn 17:21). The Second Vatican Council stressed that division among Christian communities </a:t>
            </a:r>
            <a:r>
              <a:rPr lang="en-US" sz="2600" b="1" dirty="0">
                <a:effectLst/>
                <a:ea typeface="Calibri" panose="020F0502020204030204" pitchFamily="34" charset="0"/>
                <a:cs typeface="Times New Roman" panose="02020603050405020304" pitchFamily="18" charset="0"/>
              </a:rPr>
              <a:t>“openly contradicts the will of Christ, scandalizes the world, and damages the holy cause of preaching the gospel to every creature</a:t>
            </a:r>
            <a:r>
              <a:rPr lang="en-US" sz="2600" dirty="0">
                <a:effectLst/>
                <a:ea typeface="Calibri" panose="020F0502020204030204" pitchFamily="34" charset="0"/>
                <a:cs typeface="Times New Roman" panose="02020603050405020304" pitchFamily="18" charset="0"/>
              </a:rPr>
              <a:t>.” In so far as Christians fail to be the visible sign of this unity, </a:t>
            </a:r>
            <a:r>
              <a:rPr lang="en-US" sz="2600" b="1" dirty="0">
                <a:effectLst/>
                <a:ea typeface="Calibri" panose="020F0502020204030204" pitchFamily="34" charset="0"/>
                <a:cs typeface="Times New Roman" panose="02020603050405020304" pitchFamily="18" charset="0"/>
              </a:rPr>
              <a:t>they fail in their missionary duty to be the instrument bringing all people into the saving unity which is the communion of Father, Son and Holy Spirit.</a:t>
            </a:r>
            <a:r>
              <a:rPr lang="en-US" sz="2600" dirty="0">
                <a:effectLst/>
                <a:ea typeface="Calibri" panose="020F0502020204030204" pitchFamily="34" charset="0"/>
                <a:cs typeface="Times New Roman" panose="02020603050405020304" pitchFamily="18" charset="0"/>
              </a:rPr>
              <a:t> In this we understand </a:t>
            </a:r>
            <a:r>
              <a:rPr lang="en-US" sz="2600" b="1" dirty="0">
                <a:effectLst/>
                <a:ea typeface="Calibri" panose="020F0502020204030204" pitchFamily="34" charset="0"/>
                <a:cs typeface="Times New Roman" panose="02020603050405020304" pitchFamily="18" charset="0"/>
              </a:rPr>
              <a:t>why the work of unity is fundamental to our identity as Church </a:t>
            </a:r>
            <a:r>
              <a:rPr lang="en-US" sz="2600" dirty="0">
                <a:effectLst/>
                <a:ea typeface="Calibri" panose="020F0502020204030204" pitchFamily="34" charset="0"/>
                <a:cs typeface="Times New Roman" panose="02020603050405020304" pitchFamily="18" charset="0"/>
              </a:rPr>
              <a:t>and why Saint John Paul the Second could write in his milestone encyclical </a:t>
            </a:r>
            <a:r>
              <a:rPr lang="en-US" sz="2600" i="1" dirty="0">
                <a:effectLst/>
                <a:ea typeface="Calibri" panose="020F0502020204030204" pitchFamily="34" charset="0"/>
                <a:cs typeface="Times New Roman" panose="02020603050405020304" pitchFamily="18" charset="0"/>
              </a:rPr>
              <a:t>Ut </a:t>
            </a:r>
            <a:r>
              <a:rPr lang="en-US" sz="2600" i="1" dirty="0" err="1">
                <a:effectLst/>
                <a:ea typeface="Calibri" panose="020F0502020204030204" pitchFamily="34" charset="0"/>
                <a:cs typeface="Times New Roman" panose="02020603050405020304" pitchFamily="18" charset="0"/>
              </a:rPr>
              <a:t>unum</a:t>
            </a:r>
            <a:r>
              <a:rPr lang="en-US" sz="2600" i="1" dirty="0">
                <a:effectLst/>
                <a:ea typeface="Calibri" panose="020F0502020204030204" pitchFamily="34" charset="0"/>
                <a:cs typeface="Times New Roman" panose="02020603050405020304" pitchFamily="18" charset="0"/>
              </a:rPr>
              <a:t> Sint</a:t>
            </a:r>
            <a:r>
              <a:rPr lang="en-US" sz="2600" dirty="0">
                <a:effectLst/>
                <a:ea typeface="Calibri" panose="020F0502020204030204" pitchFamily="34" charset="0"/>
                <a:cs typeface="Times New Roman" panose="02020603050405020304" pitchFamily="18" charset="0"/>
              </a:rPr>
              <a:t>, “the quest for Christian unity is not a matter of choice or expediency, but a duty which springs from the very nature of the Christian community”</a:t>
            </a:r>
          </a:p>
          <a:p>
            <a:endParaRPr lang="en-US" dirty="0"/>
          </a:p>
        </p:txBody>
      </p:sp>
      <p:pic>
        <p:nvPicPr>
          <p:cNvPr id="4" name="Content Placeholder 13">
            <a:extLst>
              <a:ext uri="{FF2B5EF4-FFF2-40B4-BE49-F238E27FC236}">
                <a16:creationId xmlns:a16="http://schemas.microsoft.com/office/drawing/2014/main" id="{E678AE58-8895-7A4E-866E-DFF328A6F8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6963"/>
            <a:ext cx="10929731" cy="168797"/>
          </a:xfrm>
          <a:prstGeom prst="rect">
            <a:avLst/>
          </a:prstGeom>
        </p:spPr>
      </p:pic>
      <p:pic>
        <p:nvPicPr>
          <p:cNvPr id="5" name="Content Placeholder 13">
            <a:extLst>
              <a:ext uri="{FF2B5EF4-FFF2-40B4-BE49-F238E27FC236}">
                <a16:creationId xmlns:a16="http://schemas.microsoft.com/office/drawing/2014/main" id="{D7F25AFA-15B6-624D-A225-5688E5998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3" y="1528094"/>
            <a:ext cx="10929731" cy="168797"/>
          </a:xfrm>
          <a:prstGeom prst="rect">
            <a:avLst/>
          </a:prstGeom>
        </p:spPr>
      </p:pic>
    </p:spTree>
    <p:extLst>
      <p:ext uri="{BB962C8B-B14F-4D97-AF65-F5344CB8AC3E}">
        <p14:creationId xmlns:p14="http://schemas.microsoft.com/office/powerpoint/2010/main" val="2750017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952B6A4-5BD8-4E81-94A0-C030C60EC2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3311" y="363795"/>
            <a:ext cx="5702689" cy="5848913"/>
          </a:xfrm>
        </p:spPr>
      </p:pic>
      <p:pic>
        <p:nvPicPr>
          <p:cNvPr id="4" name="Content Placeholder 13">
            <a:extLst>
              <a:ext uri="{FF2B5EF4-FFF2-40B4-BE49-F238E27FC236}">
                <a16:creationId xmlns:a16="http://schemas.microsoft.com/office/drawing/2014/main" id="{B8875D3D-16A2-2E4C-BBA0-8791B271E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03" y="6147890"/>
            <a:ext cx="10929731" cy="168797"/>
          </a:xfrm>
          <a:prstGeom prst="rect">
            <a:avLst/>
          </a:prstGeom>
        </p:spPr>
      </p:pic>
      <p:sp>
        <p:nvSpPr>
          <p:cNvPr id="6" name="Content Placeholder 2">
            <a:extLst>
              <a:ext uri="{FF2B5EF4-FFF2-40B4-BE49-F238E27FC236}">
                <a16:creationId xmlns:a16="http://schemas.microsoft.com/office/drawing/2014/main" id="{164B4905-6684-F745-A3A0-1789C269419A}"/>
              </a:ext>
            </a:extLst>
          </p:cNvPr>
          <p:cNvSpPr txBox="1">
            <a:spLocks/>
          </p:cNvSpPr>
          <p:nvPr/>
        </p:nvSpPr>
        <p:spPr>
          <a:xfrm>
            <a:off x="6114719" y="542440"/>
            <a:ext cx="5533547" cy="5605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500" dirty="0"/>
              <a:t>Christian Council of Ghana</a:t>
            </a:r>
          </a:p>
          <a:p>
            <a:r>
              <a:rPr lang="en-US" sz="3500" dirty="0"/>
              <a:t> Ghana Pentecostal and Charismatic Council</a:t>
            </a:r>
          </a:p>
          <a:p>
            <a:r>
              <a:rPr lang="en-US" sz="3500" dirty="0"/>
              <a:t>National Association of Christians and Charismatic Churches of Ghana</a:t>
            </a:r>
          </a:p>
          <a:p>
            <a:r>
              <a:rPr lang="en-US" sz="3500" dirty="0"/>
              <a:t>Ghana Charismatic Bishops Conference </a:t>
            </a:r>
          </a:p>
          <a:p>
            <a:r>
              <a:rPr lang="en-US" sz="3500" dirty="0"/>
              <a:t>Ghana Catholic Bishops Conference</a:t>
            </a:r>
          </a:p>
        </p:txBody>
      </p:sp>
      <p:sp>
        <p:nvSpPr>
          <p:cNvPr id="2" name="Title 1">
            <a:extLst>
              <a:ext uri="{FF2B5EF4-FFF2-40B4-BE49-F238E27FC236}">
                <a16:creationId xmlns:a16="http://schemas.microsoft.com/office/drawing/2014/main" id="{0B959879-1A40-4246-BEC7-22984C954247}"/>
              </a:ext>
            </a:extLst>
          </p:cNvPr>
          <p:cNvSpPr>
            <a:spLocks noGrp="1"/>
          </p:cNvSpPr>
          <p:nvPr>
            <p:ph type="title"/>
          </p:nvPr>
        </p:nvSpPr>
        <p:spPr>
          <a:xfrm>
            <a:off x="541183" y="5552474"/>
            <a:ext cx="5406944" cy="679814"/>
          </a:xfrm>
        </p:spPr>
        <p:style>
          <a:lnRef idx="1">
            <a:schemeClr val="accent4"/>
          </a:lnRef>
          <a:fillRef idx="2">
            <a:schemeClr val="accent4"/>
          </a:fillRef>
          <a:effectRef idx="1">
            <a:schemeClr val="accent4"/>
          </a:effectRef>
          <a:fontRef idx="minor">
            <a:schemeClr val="dk1"/>
          </a:fontRef>
        </p:style>
        <p:txBody>
          <a:bodyPr>
            <a:normAutofit fontScale="90000"/>
          </a:bodyPr>
          <a:lstStyle/>
          <a:p>
            <a:pPr algn="ctr"/>
            <a:r>
              <a:rPr lang="en-US" sz="5000" dirty="0"/>
              <a:t>Global South Example </a:t>
            </a:r>
          </a:p>
        </p:txBody>
      </p:sp>
    </p:spTree>
    <p:extLst>
      <p:ext uri="{BB962C8B-B14F-4D97-AF65-F5344CB8AC3E}">
        <p14:creationId xmlns:p14="http://schemas.microsoft.com/office/powerpoint/2010/main" val="2406354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AE1AE-F557-4927-A883-3515BE79BB46}"/>
              </a:ext>
            </a:extLst>
          </p:cNvPr>
          <p:cNvSpPr>
            <a:spLocks noGrp="1"/>
          </p:cNvSpPr>
          <p:nvPr>
            <p:ph type="title"/>
          </p:nvPr>
        </p:nvSpPr>
        <p:spPr>
          <a:xfrm>
            <a:off x="838200" y="365126"/>
            <a:ext cx="10515600" cy="991184"/>
          </a:xfrm>
        </p:spPr>
        <p:txBody>
          <a:bodyPr/>
          <a:lstStyle/>
          <a:p>
            <a:pPr algn="ctr"/>
            <a:r>
              <a:rPr lang="en-US" dirty="0"/>
              <a:t>Origins of Global Christian Forum, 1998</a:t>
            </a:r>
          </a:p>
        </p:txBody>
      </p:sp>
      <p:sp>
        <p:nvSpPr>
          <p:cNvPr id="3" name="Content Placeholder 2">
            <a:extLst>
              <a:ext uri="{FF2B5EF4-FFF2-40B4-BE49-F238E27FC236}">
                <a16:creationId xmlns:a16="http://schemas.microsoft.com/office/drawing/2014/main" id="{22A35A0A-CEA6-487A-8CF7-D4256D89C81B}"/>
              </a:ext>
            </a:extLst>
          </p:cNvPr>
          <p:cNvSpPr>
            <a:spLocks noGrp="1"/>
          </p:cNvSpPr>
          <p:nvPr>
            <p:ph idx="1"/>
          </p:nvPr>
        </p:nvSpPr>
        <p:spPr>
          <a:xfrm>
            <a:off x="838200" y="1678226"/>
            <a:ext cx="10515600" cy="4651137"/>
          </a:xfrm>
        </p:spPr>
        <p:txBody>
          <a:bodyPr>
            <a:normAutofit/>
          </a:bodyPr>
          <a:lstStyle/>
          <a:p>
            <a:r>
              <a:rPr lang="en-US" sz="3200" dirty="0"/>
              <a:t>Growth of Christianity in China</a:t>
            </a:r>
          </a:p>
          <a:p>
            <a:r>
              <a:rPr lang="en-US" sz="3200" dirty="0"/>
              <a:t>Re-emergence of Christianity in former Communist countries</a:t>
            </a:r>
          </a:p>
          <a:p>
            <a:r>
              <a:rPr lang="en-US" sz="3200" dirty="0"/>
              <a:t>Multiplication of autonomous Christian denominations</a:t>
            </a:r>
          </a:p>
          <a:p>
            <a:r>
              <a:rPr lang="en-US" sz="3200" dirty="0"/>
              <a:t>Rising secularization in the Western cultures</a:t>
            </a:r>
          </a:p>
          <a:p>
            <a:r>
              <a:rPr lang="en-US" sz="3200" dirty="0"/>
              <a:t>Increasing awareness of religious pluralism</a:t>
            </a:r>
          </a:p>
          <a:p>
            <a:r>
              <a:rPr lang="en-US" sz="3200" dirty="0"/>
              <a:t>Continuing suffering of the church in diverse settings</a:t>
            </a:r>
          </a:p>
          <a:p>
            <a:r>
              <a:rPr lang="en-US" sz="3200" b="1" dirty="0"/>
              <a:t>Demographic center shift to the Global south</a:t>
            </a:r>
          </a:p>
          <a:p>
            <a:r>
              <a:rPr lang="en-US" sz="3200" b="1" dirty="0"/>
              <a:t>Rise of modern Pentecostal and Charismatic movements</a:t>
            </a:r>
          </a:p>
        </p:txBody>
      </p:sp>
      <p:pic>
        <p:nvPicPr>
          <p:cNvPr id="5" name="Content Placeholder 13">
            <a:extLst>
              <a:ext uri="{FF2B5EF4-FFF2-40B4-BE49-F238E27FC236}">
                <a16:creationId xmlns:a16="http://schemas.microsoft.com/office/drawing/2014/main" id="{C2180685-F326-FA46-9C40-20E28C95DF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329363"/>
            <a:ext cx="10929731" cy="168797"/>
          </a:xfrm>
          <a:prstGeom prst="rect">
            <a:avLst/>
          </a:prstGeom>
        </p:spPr>
      </p:pic>
      <p:pic>
        <p:nvPicPr>
          <p:cNvPr id="6" name="Content Placeholder 13">
            <a:extLst>
              <a:ext uri="{FF2B5EF4-FFF2-40B4-BE49-F238E27FC236}">
                <a16:creationId xmlns:a16="http://schemas.microsoft.com/office/drawing/2014/main" id="{D0B1EE65-A99D-6644-8964-C564BDA0A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357029"/>
            <a:ext cx="10929731" cy="168797"/>
          </a:xfrm>
          <a:prstGeom prst="rect">
            <a:avLst/>
          </a:prstGeom>
        </p:spPr>
      </p:pic>
    </p:spTree>
    <p:extLst>
      <p:ext uri="{BB962C8B-B14F-4D97-AF65-F5344CB8AC3E}">
        <p14:creationId xmlns:p14="http://schemas.microsoft.com/office/powerpoint/2010/main" val="2946330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5AA2-66D7-4099-B982-8D9A5E317D04}"/>
              </a:ext>
            </a:extLst>
          </p:cNvPr>
          <p:cNvSpPr>
            <a:spLocks noGrp="1"/>
          </p:cNvSpPr>
          <p:nvPr>
            <p:ph type="title"/>
          </p:nvPr>
        </p:nvSpPr>
        <p:spPr>
          <a:xfrm>
            <a:off x="838200" y="365125"/>
            <a:ext cx="10515600" cy="902627"/>
          </a:xfrm>
        </p:spPr>
        <p:txBody>
          <a:bodyPr/>
          <a:lstStyle/>
          <a:p>
            <a:pPr algn="ctr"/>
            <a:r>
              <a:rPr lang="en-US" dirty="0"/>
              <a:t>Challenge to Christian Unity</a:t>
            </a:r>
          </a:p>
        </p:txBody>
      </p:sp>
      <p:sp>
        <p:nvSpPr>
          <p:cNvPr id="3" name="Content Placeholder 2">
            <a:extLst>
              <a:ext uri="{FF2B5EF4-FFF2-40B4-BE49-F238E27FC236}">
                <a16:creationId xmlns:a16="http://schemas.microsoft.com/office/drawing/2014/main" id="{A804E472-AC9B-4D5C-BE4E-DCE97D204464}"/>
              </a:ext>
            </a:extLst>
          </p:cNvPr>
          <p:cNvSpPr>
            <a:spLocks noGrp="1"/>
          </p:cNvSpPr>
          <p:nvPr>
            <p:ph idx="1"/>
          </p:nvPr>
        </p:nvSpPr>
        <p:spPr>
          <a:xfrm>
            <a:off x="2993721" y="1509045"/>
            <a:ext cx="8567144" cy="4665968"/>
          </a:xfrm>
        </p:spPr>
        <p:txBody>
          <a:bodyPr>
            <a:normAutofit/>
          </a:bodyPr>
          <a:lstStyle/>
          <a:p>
            <a:r>
              <a:rPr lang="en-US" sz="3200" dirty="0"/>
              <a:t>Many of the so called “younger” churches driving the changes and reshaping world Christianity were not associated with the historical ecumenical movement. Full of spiritual vitality, driven by mission, and inspired by an expansive vision, most of them maintained great distance from the “older” churches. </a:t>
            </a:r>
          </a:p>
          <a:p>
            <a:r>
              <a:rPr lang="en-US" sz="3200" dirty="0"/>
              <a:t>At the same time, the older churches doubted the legitimacy and orthodoxy of the newer churches.</a:t>
            </a:r>
          </a:p>
        </p:txBody>
      </p:sp>
      <p:pic>
        <p:nvPicPr>
          <p:cNvPr id="4" name="Content Placeholder 13">
            <a:extLst>
              <a:ext uri="{FF2B5EF4-FFF2-40B4-BE49-F238E27FC236}">
                <a16:creationId xmlns:a16="http://schemas.microsoft.com/office/drawing/2014/main" id="{9A7CBF73-A1DD-504F-8258-B065C341C6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7683"/>
            <a:ext cx="10929731" cy="168797"/>
          </a:xfrm>
          <a:prstGeom prst="rect">
            <a:avLst/>
          </a:prstGeom>
        </p:spPr>
      </p:pic>
      <p:pic>
        <p:nvPicPr>
          <p:cNvPr id="5" name="Content Placeholder 13">
            <a:extLst>
              <a:ext uri="{FF2B5EF4-FFF2-40B4-BE49-F238E27FC236}">
                <a16:creationId xmlns:a16="http://schemas.microsoft.com/office/drawing/2014/main" id="{D2177120-6E4F-D649-B04E-5181C8B19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267752"/>
            <a:ext cx="10929731" cy="168797"/>
          </a:xfrm>
          <a:prstGeom prst="rect">
            <a:avLst/>
          </a:prstGeom>
        </p:spPr>
      </p:pic>
      <p:pic>
        <p:nvPicPr>
          <p:cNvPr id="6" name="Content Placeholder 7">
            <a:extLst>
              <a:ext uri="{FF2B5EF4-FFF2-40B4-BE49-F238E27FC236}">
                <a16:creationId xmlns:a16="http://schemas.microsoft.com/office/drawing/2014/main" id="{742DD881-6856-DC48-8DC8-72EDB1755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134" y="1509044"/>
            <a:ext cx="2151732" cy="2298071"/>
          </a:xfrm>
          <a:prstGeom prst="rect">
            <a:avLst/>
          </a:prstGeom>
        </p:spPr>
      </p:pic>
      <p:pic>
        <p:nvPicPr>
          <p:cNvPr id="7" name="Content Placeholder 7">
            <a:extLst>
              <a:ext uri="{FF2B5EF4-FFF2-40B4-BE49-F238E27FC236}">
                <a16:creationId xmlns:a16="http://schemas.microsoft.com/office/drawing/2014/main" id="{2DDAE8FC-58CD-AB44-B95C-A09A3B4391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134" y="3945972"/>
            <a:ext cx="2151732" cy="2229040"/>
          </a:xfrm>
          <a:prstGeom prst="rect">
            <a:avLst/>
          </a:prstGeom>
        </p:spPr>
      </p:pic>
    </p:spTree>
    <p:extLst>
      <p:ext uri="{BB962C8B-B14F-4D97-AF65-F5344CB8AC3E}">
        <p14:creationId xmlns:p14="http://schemas.microsoft.com/office/powerpoint/2010/main" val="210286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ADD2B-6287-4EA9-91B8-75DAC9398675}"/>
              </a:ext>
            </a:extLst>
          </p:cNvPr>
          <p:cNvSpPr>
            <a:spLocks noGrp="1"/>
          </p:cNvSpPr>
          <p:nvPr>
            <p:ph type="title"/>
          </p:nvPr>
        </p:nvSpPr>
        <p:spPr>
          <a:xfrm>
            <a:off x="838200" y="365126"/>
            <a:ext cx="10515600" cy="954916"/>
          </a:xfrm>
        </p:spPr>
        <p:txBody>
          <a:bodyPr/>
          <a:lstStyle/>
          <a:p>
            <a:pPr algn="ctr"/>
            <a:r>
              <a:rPr lang="en-US" dirty="0"/>
              <a:t>Normative Ecumenism Then</a:t>
            </a:r>
          </a:p>
        </p:txBody>
      </p:sp>
      <p:sp>
        <p:nvSpPr>
          <p:cNvPr id="3" name="Content Placeholder 2">
            <a:extLst>
              <a:ext uri="{FF2B5EF4-FFF2-40B4-BE49-F238E27FC236}">
                <a16:creationId xmlns:a16="http://schemas.microsoft.com/office/drawing/2014/main" id="{9EC6C1F6-F392-4D4E-84A8-74AE74C20467}"/>
              </a:ext>
            </a:extLst>
          </p:cNvPr>
          <p:cNvSpPr>
            <a:spLocks noGrp="1"/>
          </p:cNvSpPr>
          <p:nvPr>
            <p:ph idx="1"/>
          </p:nvPr>
        </p:nvSpPr>
        <p:spPr>
          <a:xfrm>
            <a:off x="631133" y="1572133"/>
            <a:ext cx="7122477" cy="4515516"/>
          </a:xfrm>
        </p:spPr>
        <p:txBody>
          <a:bodyPr>
            <a:normAutofit/>
          </a:bodyPr>
          <a:lstStyle/>
          <a:p>
            <a:r>
              <a:rPr lang="en-US" sz="3200" dirty="0"/>
              <a:t>Dialogue around theological differences searching for points of convergence and agreement.</a:t>
            </a:r>
          </a:p>
          <a:p>
            <a:r>
              <a:rPr lang="en-US" sz="3200" dirty="0"/>
              <a:t>Cooperation around common challenges in society and the world such as immigration, climate change, health etc.</a:t>
            </a:r>
          </a:p>
          <a:p>
            <a:r>
              <a:rPr lang="en-US" sz="3200" dirty="0"/>
              <a:t>Dialogue and potential cooperation around engagement in God’s mission and evangelism. </a:t>
            </a:r>
          </a:p>
        </p:txBody>
      </p:sp>
      <p:pic>
        <p:nvPicPr>
          <p:cNvPr id="4" name="Content Placeholder 13">
            <a:extLst>
              <a:ext uri="{FF2B5EF4-FFF2-40B4-BE49-F238E27FC236}">
                <a16:creationId xmlns:a16="http://schemas.microsoft.com/office/drawing/2014/main" id="{F8A919B3-52F9-864F-B83C-FA2446567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7683"/>
            <a:ext cx="10929731" cy="168797"/>
          </a:xfrm>
          <a:prstGeom prst="rect">
            <a:avLst/>
          </a:prstGeom>
        </p:spPr>
      </p:pic>
      <p:pic>
        <p:nvPicPr>
          <p:cNvPr id="5" name="Content Placeholder 13">
            <a:extLst>
              <a:ext uri="{FF2B5EF4-FFF2-40B4-BE49-F238E27FC236}">
                <a16:creationId xmlns:a16="http://schemas.microsoft.com/office/drawing/2014/main" id="{0DF54C20-4916-6E47-A6A0-59F79260A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320761"/>
            <a:ext cx="10929731" cy="168797"/>
          </a:xfrm>
          <a:prstGeom prst="rect">
            <a:avLst/>
          </a:prstGeom>
        </p:spPr>
      </p:pic>
      <p:pic>
        <p:nvPicPr>
          <p:cNvPr id="6" name="Content Placeholder 9">
            <a:extLst>
              <a:ext uri="{FF2B5EF4-FFF2-40B4-BE49-F238E27FC236}">
                <a16:creationId xmlns:a16="http://schemas.microsoft.com/office/drawing/2014/main" id="{5F7D4032-DF66-A94D-9192-E447C91FC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038" y="1521913"/>
            <a:ext cx="3494762" cy="4740168"/>
          </a:xfrm>
          <a:prstGeom prst="rect">
            <a:avLst/>
          </a:prstGeom>
        </p:spPr>
      </p:pic>
    </p:spTree>
    <p:extLst>
      <p:ext uri="{BB962C8B-B14F-4D97-AF65-F5344CB8AC3E}">
        <p14:creationId xmlns:p14="http://schemas.microsoft.com/office/powerpoint/2010/main" val="397736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CB8FE-59AE-413A-9B63-8AD9AF221995}"/>
              </a:ext>
            </a:extLst>
          </p:cNvPr>
          <p:cNvSpPr>
            <a:spLocks noGrp="1"/>
          </p:cNvSpPr>
          <p:nvPr>
            <p:ph type="title"/>
          </p:nvPr>
        </p:nvSpPr>
        <p:spPr/>
        <p:txBody>
          <a:bodyPr/>
          <a:lstStyle/>
          <a:p>
            <a:pPr algn="ctr"/>
            <a:r>
              <a:rPr lang="en-US" dirty="0"/>
              <a:t>New Trends</a:t>
            </a:r>
          </a:p>
        </p:txBody>
      </p:sp>
      <p:sp>
        <p:nvSpPr>
          <p:cNvPr id="3" name="Content Placeholder 2">
            <a:extLst>
              <a:ext uri="{FF2B5EF4-FFF2-40B4-BE49-F238E27FC236}">
                <a16:creationId xmlns:a16="http://schemas.microsoft.com/office/drawing/2014/main" id="{5E3FF807-3156-4B2F-A293-8424A8EA5BE4}"/>
              </a:ext>
            </a:extLst>
          </p:cNvPr>
          <p:cNvSpPr>
            <a:spLocks noGrp="1"/>
          </p:cNvSpPr>
          <p:nvPr>
            <p:ph idx="1"/>
          </p:nvPr>
        </p:nvSpPr>
        <p:spPr>
          <a:xfrm>
            <a:off x="838200" y="2269671"/>
            <a:ext cx="10515600" cy="3086100"/>
          </a:xfrm>
        </p:spPr>
        <p:txBody>
          <a:bodyPr>
            <a:normAutofit/>
          </a:bodyPr>
          <a:lstStyle/>
          <a:p>
            <a:r>
              <a:rPr lang="en-US" sz="3500" dirty="0"/>
              <a:t>Not belaboring on what divides us, but WHO unites us</a:t>
            </a:r>
          </a:p>
          <a:p>
            <a:r>
              <a:rPr lang="en-US" sz="3500" dirty="0"/>
              <a:t>Ecumenism not as a luxury for the few but as a necessity for all</a:t>
            </a:r>
          </a:p>
          <a:p>
            <a:r>
              <a:rPr lang="en-US" sz="3500" dirty="0"/>
              <a:t>No one is safe until all are safe</a:t>
            </a:r>
          </a:p>
        </p:txBody>
      </p:sp>
      <p:pic>
        <p:nvPicPr>
          <p:cNvPr id="4" name="Content Placeholder 13">
            <a:extLst>
              <a:ext uri="{FF2B5EF4-FFF2-40B4-BE49-F238E27FC236}">
                <a16:creationId xmlns:a16="http://schemas.microsoft.com/office/drawing/2014/main" id="{677BA54B-14C4-7B4A-B882-CE4C36EF23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521891"/>
            <a:ext cx="10929731" cy="168797"/>
          </a:xfrm>
          <a:prstGeom prst="rect">
            <a:avLst/>
          </a:prstGeom>
        </p:spPr>
      </p:pic>
      <p:pic>
        <p:nvPicPr>
          <p:cNvPr id="5" name="Content Placeholder 13">
            <a:extLst>
              <a:ext uri="{FF2B5EF4-FFF2-40B4-BE49-F238E27FC236}">
                <a16:creationId xmlns:a16="http://schemas.microsoft.com/office/drawing/2014/main" id="{99628F57-0BC0-3D48-9BA1-4F4D4B60A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083005"/>
            <a:ext cx="10929731" cy="168797"/>
          </a:xfrm>
          <a:prstGeom prst="rect">
            <a:avLst/>
          </a:prstGeom>
        </p:spPr>
      </p:pic>
    </p:spTree>
    <p:extLst>
      <p:ext uri="{BB962C8B-B14F-4D97-AF65-F5344CB8AC3E}">
        <p14:creationId xmlns:p14="http://schemas.microsoft.com/office/powerpoint/2010/main" val="772964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8A535-4802-468B-A6F6-E5B333520CD4}"/>
              </a:ext>
            </a:extLst>
          </p:cNvPr>
          <p:cNvSpPr>
            <a:spLocks noGrp="1"/>
          </p:cNvSpPr>
          <p:nvPr>
            <p:ph type="title"/>
          </p:nvPr>
        </p:nvSpPr>
        <p:spPr>
          <a:xfrm>
            <a:off x="838200" y="365126"/>
            <a:ext cx="10515600" cy="761310"/>
          </a:xfrm>
        </p:spPr>
        <p:txBody>
          <a:bodyPr/>
          <a:lstStyle/>
          <a:p>
            <a:pPr algn="ctr"/>
            <a:r>
              <a:rPr lang="en-US" dirty="0"/>
              <a:t>Why Forum?</a:t>
            </a:r>
          </a:p>
        </p:txBody>
      </p:sp>
      <p:sp>
        <p:nvSpPr>
          <p:cNvPr id="3" name="Content Placeholder 2">
            <a:extLst>
              <a:ext uri="{FF2B5EF4-FFF2-40B4-BE49-F238E27FC236}">
                <a16:creationId xmlns:a16="http://schemas.microsoft.com/office/drawing/2014/main" id="{5C4B5EC3-8393-4946-B1AB-D23E280382C2}"/>
              </a:ext>
            </a:extLst>
          </p:cNvPr>
          <p:cNvSpPr>
            <a:spLocks noGrp="1"/>
          </p:cNvSpPr>
          <p:nvPr>
            <p:ph idx="1"/>
          </p:nvPr>
        </p:nvSpPr>
        <p:spPr>
          <a:xfrm>
            <a:off x="631133" y="1295233"/>
            <a:ext cx="10929731" cy="4881731"/>
          </a:xfrm>
        </p:spPr>
        <p:txBody>
          <a:bodyPr>
            <a:noAutofit/>
          </a:bodyPr>
          <a:lstStyle/>
          <a:p>
            <a:r>
              <a:rPr lang="en-US" sz="2500" dirty="0"/>
              <a:t>Participation is more important than membership.</a:t>
            </a:r>
          </a:p>
          <a:p>
            <a:r>
              <a:rPr lang="en-US" sz="2500" dirty="0"/>
              <a:t>Open to all bodies and organizations that confess Jesus Christ as Lord and Savior and seek to be obedient to God’s call.</a:t>
            </a:r>
          </a:p>
          <a:p>
            <a:r>
              <a:rPr lang="en-US" sz="2500" dirty="0"/>
              <a:t>Create space for genuine exchange about challenges facing the churches and where possible cooperation can flourish.</a:t>
            </a:r>
          </a:p>
          <a:p>
            <a:r>
              <a:rPr lang="en-US" sz="2500" dirty="0"/>
              <a:t>Should not become another institution, with administrative and bureaucratic structures.</a:t>
            </a:r>
          </a:p>
          <a:p>
            <a:r>
              <a:rPr lang="en-US" sz="2500" dirty="0"/>
              <a:t>Not a framework where decisions are to be taken or resolutions passed.</a:t>
            </a:r>
          </a:p>
          <a:p>
            <a:r>
              <a:rPr lang="en-US" sz="2500" dirty="0"/>
              <a:t>Instead, shape a network of relationships transcending limitations of existing arrangements.</a:t>
            </a:r>
          </a:p>
          <a:p>
            <a:r>
              <a:rPr lang="en-US" sz="2500" dirty="0"/>
              <a:t>The World Council of Churches would participate in the Forum alongside other partners without claiming any privileged place.</a:t>
            </a:r>
          </a:p>
        </p:txBody>
      </p:sp>
      <p:pic>
        <p:nvPicPr>
          <p:cNvPr id="4" name="Content Placeholder 13">
            <a:extLst>
              <a:ext uri="{FF2B5EF4-FFF2-40B4-BE49-F238E27FC236}">
                <a16:creationId xmlns:a16="http://schemas.microsoft.com/office/drawing/2014/main" id="{1605C196-C168-A541-B964-878A4ABF20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7683"/>
            <a:ext cx="10929731" cy="168797"/>
          </a:xfrm>
          <a:prstGeom prst="rect">
            <a:avLst/>
          </a:prstGeom>
        </p:spPr>
      </p:pic>
      <p:pic>
        <p:nvPicPr>
          <p:cNvPr id="5" name="Content Placeholder 13">
            <a:extLst>
              <a:ext uri="{FF2B5EF4-FFF2-40B4-BE49-F238E27FC236}">
                <a16:creationId xmlns:a16="http://schemas.microsoft.com/office/drawing/2014/main" id="{AE7F8EC8-882D-084F-A461-53B4481F3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3" y="1126436"/>
            <a:ext cx="10929731" cy="168797"/>
          </a:xfrm>
          <a:prstGeom prst="rect">
            <a:avLst/>
          </a:prstGeom>
        </p:spPr>
      </p:pic>
    </p:spTree>
    <p:extLst>
      <p:ext uri="{BB962C8B-B14F-4D97-AF65-F5344CB8AC3E}">
        <p14:creationId xmlns:p14="http://schemas.microsoft.com/office/powerpoint/2010/main" val="39580263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22106-71DF-4F8C-A37D-4AF4FEF98AA2}"/>
              </a:ext>
            </a:extLst>
          </p:cNvPr>
          <p:cNvSpPr>
            <a:spLocks noGrp="1"/>
          </p:cNvSpPr>
          <p:nvPr>
            <p:ph type="title"/>
          </p:nvPr>
        </p:nvSpPr>
        <p:spPr>
          <a:xfrm>
            <a:off x="838200" y="365125"/>
            <a:ext cx="10515600" cy="766251"/>
          </a:xfrm>
        </p:spPr>
        <p:txBody>
          <a:bodyPr/>
          <a:lstStyle/>
          <a:p>
            <a:pPr algn="ctr"/>
            <a:r>
              <a:rPr lang="en-US" dirty="0"/>
              <a:t>Why GCF?</a:t>
            </a:r>
          </a:p>
        </p:txBody>
      </p:sp>
      <p:sp>
        <p:nvSpPr>
          <p:cNvPr id="3" name="Content Placeholder 2">
            <a:extLst>
              <a:ext uri="{FF2B5EF4-FFF2-40B4-BE49-F238E27FC236}">
                <a16:creationId xmlns:a16="http://schemas.microsoft.com/office/drawing/2014/main" id="{37287604-FFBA-4F61-9874-3C08A67C39FB}"/>
              </a:ext>
            </a:extLst>
          </p:cNvPr>
          <p:cNvSpPr>
            <a:spLocks noGrp="1"/>
          </p:cNvSpPr>
          <p:nvPr>
            <p:ph idx="1"/>
          </p:nvPr>
        </p:nvSpPr>
        <p:spPr>
          <a:xfrm>
            <a:off x="438411" y="1410346"/>
            <a:ext cx="11285951" cy="4766617"/>
          </a:xfrm>
        </p:spPr>
        <p:txBody>
          <a:bodyPr>
            <a:normAutofit fontScale="40000" lnSpcReduction="20000"/>
          </a:bodyPr>
          <a:lstStyle/>
          <a:p>
            <a:pPr marL="0" marR="0" fontAlgn="base">
              <a:lnSpc>
                <a:spcPct val="107000"/>
              </a:lnSpc>
              <a:spcBef>
                <a:spcPts val="0"/>
              </a:spcBef>
              <a:spcAft>
                <a:spcPts val="1125"/>
              </a:spcAft>
            </a:pPr>
            <a:r>
              <a:rPr lang="en-US" sz="6300" dirty="0">
                <a:effectLst/>
                <a:ea typeface="Times New Roman" panose="02020603050405020304" pitchFamily="18" charset="0"/>
                <a:cs typeface="Arial" panose="020B0604020202020204" pitchFamily="34" charset="0"/>
              </a:rPr>
              <a:t>Major shifts in global Christianity, whereby the expanding edge of the church has moved from the global North (primarily Protestant and Catholic Europe and North America) to the global South (Africa, Asia and Latin America through the growth of Pentecostal, evangelical and charismatic churches).</a:t>
            </a:r>
            <a:endParaRPr lang="en-US" sz="6300" dirty="0">
              <a:effectLst/>
              <a:ea typeface="Calibri" panose="020F0502020204030204" pitchFamily="34" charset="0"/>
              <a:cs typeface="Times New Roman" panose="02020603050405020304" pitchFamily="18" charset="0"/>
            </a:endParaRPr>
          </a:p>
          <a:p>
            <a:pPr marL="0" marR="0" fontAlgn="base">
              <a:lnSpc>
                <a:spcPct val="107000"/>
              </a:lnSpc>
              <a:spcBef>
                <a:spcPts val="0"/>
              </a:spcBef>
              <a:spcAft>
                <a:spcPts val="1125"/>
              </a:spcAft>
            </a:pPr>
            <a:r>
              <a:rPr lang="en-US" sz="6300" dirty="0">
                <a:ea typeface="Times New Roman" panose="02020603050405020304" pitchFamily="18" charset="0"/>
                <a:cs typeface="Arial" panose="020B0604020202020204" pitchFamily="34" charset="0"/>
              </a:rPr>
              <a:t>T</a:t>
            </a:r>
            <a:r>
              <a:rPr lang="en-US" sz="6300" dirty="0">
                <a:effectLst/>
                <a:ea typeface="Times New Roman" panose="02020603050405020304" pitchFamily="18" charset="0"/>
                <a:cs typeface="Arial" panose="020B0604020202020204" pitchFamily="34" charset="0"/>
              </a:rPr>
              <a:t>he historic ecumenical movement is looking for creative ways forward. [Some have called this period “an ecumenical winter.”] The GCF provides space for exploration of expressions of Christian unity previously unavailable due to limited contact or past wounds.</a:t>
            </a:r>
            <a:endParaRPr lang="en-US" sz="6300" dirty="0">
              <a:effectLst/>
              <a:ea typeface="Calibri" panose="020F0502020204030204" pitchFamily="34" charset="0"/>
              <a:cs typeface="Times New Roman" panose="02020603050405020304" pitchFamily="18" charset="0"/>
            </a:endParaRPr>
          </a:p>
          <a:p>
            <a:pPr marL="0" marR="0" fontAlgn="base">
              <a:lnSpc>
                <a:spcPct val="107000"/>
              </a:lnSpc>
              <a:spcBef>
                <a:spcPts val="0"/>
              </a:spcBef>
              <a:spcAft>
                <a:spcPts val="1125"/>
              </a:spcAft>
            </a:pPr>
            <a:r>
              <a:rPr lang="en-US" sz="6300" dirty="0">
                <a:effectLst/>
                <a:ea typeface="Times New Roman" panose="02020603050405020304" pitchFamily="18" charset="0"/>
                <a:cs typeface="Arial" panose="020B0604020202020204" pitchFamily="34" charset="0"/>
              </a:rPr>
              <a:t>GCF does not seek to replace that which has been achieved through the careful and prayerful work of the churches in dialogue and common theological discernment. </a:t>
            </a:r>
            <a:endParaRPr lang="en-US" sz="6300" dirty="0">
              <a:effectLst/>
              <a:ea typeface="Calibri" panose="020F0502020204030204" pitchFamily="34" charset="0"/>
              <a:cs typeface="Times New Roman" panose="02020603050405020304" pitchFamily="18" charset="0"/>
            </a:endParaRPr>
          </a:p>
          <a:p>
            <a:pPr marL="0" marR="0" fontAlgn="base">
              <a:lnSpc>
                <a:spcPct val="107000"/>
              </a:lnSpc>
              <a:spcBef>
                <a:spcPts val="0"/>
              </a:spcBef>
              <a:spcAft>
                <a:spcPts val="1125"/>
              </a:spcAft>
            </a:pPr>
            <a:r>
              <a:rPr lang="en-US" sz="6300" dirty="0">
                <a:effectLst/>
                <a:ea typeface="Times New Roman" panose="02020603050405020304" pitchFamily="18" charset="0"/>
                <a:cs typeface="Arial" panose="020B0604020202020204" pitchFamily="34" charset="0"/>
              </a:rPr>
              <a:t>Rather, we hope instead to build on growing trust and mutual respect in order to be a truly open space where we can continue together our journey with Christ.</a:t>
            </a:r>
            <a:endParaRPr lang="en-US" sz="6300" dirty="0">
              <a:effectLst/>
              <a:ea typeface="Calibri" panose="020F0502020204030204" pitchFamily="34" charset="0"/>
              <a:cs typeface="Times New Roman" panose="02020603050405020304" pitchFamily="18" charset="0"/>
            </a:endParaRPr>
          </a:p>
          <a:p>
            <a:endParaRPr lang="en-US" dirty="0"/>
          </a:p>
        </p:txBody>
      </p:sp>
      <p:pic>
        <p:nvPicPr>
          <p:cNvPr id="4" name="Content Placeholder 13">
            <a:extLst>
              <a:ext uri="{FF2B5EF4-FFF2-40B4-BE49-F238E27FC236}">
                <a16:creationId xmlns:a16="http://schemas.microsoft.com/office/drawing/2014/main" id="{92751DCB-20B4-8140-8344-D80796CC71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6176963"/>
            <a:ext cx="10929731" cy="168797"/>
          </a:xfrm>
          <a:prstGeom prst="rect">
            <a:avLst/>
          </a:prstGeom>
        </p:spPr>
      </p:pic>
      <p:pic>
        <p:nvPicPr>
          <p:cNvPr id="5" name="Content Placeholder 13">
            <a:extLst>
              <a:ext uri="{FF2B5EF4-FFF2-40B4-BE49-F238E27FC236}">
                <a16:creationId xmlns:a16="http://schemas.microsoft.com/office/drawing/2014/main" id="{8C97B19C-2D29-8D46-ABC6-7164574CB0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134" y="1131376"/>
            <a:ext cx="10929731" cy="168797"/>
          </a:xfrm>
          <a:prstGeom prst="rect">
            <a:avLst/>
          </a:prstGeom>
        </p:spPr>
      </p:pic>
    </p:spTree>
    <p:extLst>
      <p:ext uri="{BB962C8B-B14F-4D97-AF65-F5344CB8AC3E}">
        <p14:creationId xmlns:p14="http://schemas.microsoft.com/office/powerpoint/2010/main" val="3873172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1936</Words>
  <Application>Microsoft Office PowerPoint</Application>
  <PresentationFormat>Widescreen</PresentationFormat>
  <Paragraphs>95</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Arial</vt:lpstr>
      <vt:lpstr>Calibri</vt:lpstr>
      <vt:lpstr>Calibri Light</vt:lpstr>
      <vt:lpstr>Lucida Bright</vt:lpstr>
      <vt:lpstr>Segoe UI</vt:lpstr>
      <vt:lpstr>system-ui</vt:lpstr>
      <vt:lpstr>Tahoma</vt:lpstr>
      <vt:lpstr>Times New Roman</vt:lpstr>
      <vt:lpstr>Office Theme</vt:lpstr>
      <vt:lpstr> 16th Joe A. and Nancy Vaughn Stalcup Lecture on Christian Unity Brite Divinity School, Fort Worth TX  </vt:lpstr>
      <vt:lpstr>State of Christian Denominations in the World</vt:lpstr>
      <vt:lpstr>Global South Example </vt:lpstr>
      <vt:lpstr>Origins of Global Christian Forum, 1998</vt:lpstr>
      <vt:lpstr>Challenge to Christian Unity</vt:lpstr>
      <vt:lpstr>Normative Ecumenism Then</vt:lpstr>
      <vt:lpstr>New Trends</vt:lpstr>
      <vt:lpstr>Why Forum?</vt:lpstr>
      <vt:lpstr>Why GCF?</vt:lpstr>
      <vt:lpstr>Guiding Purpose Statement for GCF</vt:lpstr>
      <vt:lpstr>Uniqueness of GCF (1)</vt:lpstr>
      <vt:lpstr>Uniqueness of GCF (2)</vt:lpstr>
      <vt:lpstr>Faith Stories</vt:lpstr>
      <vt:lpstr>What do you do differently from the others?</vt:lpstr>
      <vt:lpstr>Uniqueness of GCF (3)</vt:lpstr>
      <vt:lpstr>Uniqueness of GCF (4)</vt:lpstr>
      <vt:lpstr>Uniqueness of GCF (5)</vt:lpstr>
      <vt:lpstr>Facing Common Challenges Together</vt:lpstr>
      <vt:lpstr>Expectation</vt:lpstr>
      <vt:lpstr>Too Important Not To Do It Together</vt:lpstr>
      <vt:lpstr>The Journey we are on:</vt:lpstr>
      <vt:lpstr>The Bishop and Christian Unity: An Ecumenical Vademecum, December 2020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16th Joe and Nancy Vaughn Stalcup Lecture for Christian Unity Brite Divinity School, Texas Christian University</dc:title>
  <dc:creator>CASELY ESSAMUAH</dc:creator>
  <cp:lastModifiedBy>Theilig, Eilene</cp:lastModifiedBy>
  <cp:revision>9</cp:revision>
  <dcterms:created xsi:type="dcterms:W3CDTF">2021-05-27T04:40:52Z</dcterms:created>
  <dcterms:modified xsi:type="dcterms:W3CDTF">2021-06-01T15:44:09Z</dcterms:modified>
</cp:coreProperties>
</file>